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an Roumiguières" initials="RR" lastIdx="2" clrIdx="0">
    <p:extLst>
      <p:ext uri="{19B8F6BF-5375-455C-9EA6-DF929625EA0E}">
        <p15:presenceInfo xmlns:p15="http://schemas.microsoft.com/office/powerpoint/2012/main" userId="S::rroumiguieres@reco-quebec.org::04150f93-0276-4bb1-85e8-661f03518ec1" providerId="AD"/>
      </p:ext>
    </p:extLst>
  </p:cmAuthor>
  <p:cmAuthor id="2" name="Alexis Beauchamp" initials="AB" lastIdx="2" clrIdx="1">
    <p:extLst>
      <p:ext uri="{19B8F6BF-5375-455C-9EA6-DF929625EA0E}">
        <p15:presenceInfo xmlns:p15="http://schemas.microsoft.com/office/powerpoint/2012/main" userId="Alexis Beaucham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1-07T15:50:30.645" idx="1">
    <p:pos x="10" y="10"/>
    <p:text>En cours</p:text>
    <p:extLst>
      <p:ext uri="{C676402C-5697-4E1C-873F-D02D1690AC5C}">
        <p15:threadingInfo xmlns:p15="http://schemas.microsoft.com/office/powerpoint/2012/main" timeZoneBias="300"/>
      </p:ext>
    </p:extLst>
  </p:cm>
  <p:cm authorId="2" dt="2023-01-11T11:35:50.648" idx="1">
    <p:pos x="10" y="146"/>
    <p:text>j'ai collé le contenu de lépold</p:text>
    <p:extLst>
      <p:ext uri="{C676402C-5697-4E1C-873F-D02D1690AC5C}">
        <p15:threadingInfo xmlns:p15="http://schemas.microsoft.com/office/powerpoint/2012/main" timeZoneBias="300">
          <p15:parentCm authorId="1" idx="1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1-07T15:50:30.645" idx="2">
    <p:pos x="10" y="10"/>
    <p:text>En cours</p:text>
    <p:extLst>
      <p:ext uri="{C676402C-5697-4E1C-873F-D02D1690AC5C}">
        <p15:threadingInfo xmlns:p15="http://schemas.microsoft.com/office/powerpoint/2012/main" timeZoneBias="300"/>
      </p:ext>
    </p:extLst>
  </p:cm>
  <p:cm authorId="2" dt="2023-01-11T11:37:51.991" idx="2">
    <p:pos x="10" y="146"/>
    <p:text>On a reçu 1000$ des 2000$ dû par le salon</p:text>
    <p:extLst>
      <p:ext uri="{C676402C-5697-4E1C-873F-D02D1690AC5C}">
        <p15:threadingInfo xmlns:p15="http://schemas.microsoft.com/office/powerpoint/2012/main" timeZoneBias="300">
          <p15:parentCm authorId="1" idx="2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38949-C00C-4AA3-9CC0-D24E6E0CDA33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9A6C1-3348-4225-A8B9-4B67EC6592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6247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25A0B-5CFF-694F-8904-EE5F51AF413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633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Léopold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25A0B-5CFF-694F-8904-EE5F51AF413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30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25A0B-5CFF-694F-8904-EE5F51AF413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34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D8F27A-63FC-35E4-C417-287FD7D35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811A83-D7C2-0361-AEF8-FE720CD1C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1BFAD8-D934-B4D6-6EA1-F52196F56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165CC2-B61F-7C8B-779C-931BC725A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8A248C-64F5-6B8A-2D9D-5C5FF0EC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473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DB333E-DF49-A073-8DFB-42376D5B8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2C44282-3342-F328-B2A9-F63203127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80989E-D957-A556-CBEE-9EB28F05E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B5D74A-871B-102F-B046-1C9E12FE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E54F0A-6B6C-21D0-A78A-C8DCFB72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612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CBA77B3-D5DD-96C8-31DB-B82F84C58F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DD96A6-1039-C5EE-FE9B-64BFB1DC3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AF6480-1B7E-96E6-F4A3-34B5137BE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26B024-BFBF-455B-2059-E7AAE5A0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E65141-EC30-6713-2B28-3C323422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163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D7E3CB-6EE0-1105-1860-C2CD2BC3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01A1EB-116F-30E5-5996-D217B04F4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524831-B0EF-4D8B-4C7C-6FC763EAF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72A9F8-09CF-0F17-B931-66AB3B513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C579D5-C8E6-75AC-2DC6-E896227A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945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730FEB-2AE1-7530-6F2C-2450F24B4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65EFB5-44AD-630D-0BDC-6F2A58242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5C2783-1FA2-9E2F-272B-617D89606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658628-3FB4-FEE2-F5FA-055BD55AC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4F2A8F-F928-F11E-38BA-739E38A4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161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765918-2591-5191-537C-743D913E7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BD7E38-B827-82AB-8552-43AE048308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C93567-DE3E-8968-4BAE-D67170020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E8E248-F8B7-A856-215E-0FDC3C1DE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B66C3E-F5FC-86D0-36C8-590C3623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FEE3EC-52C6-2D1F-F340-282AF738F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586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0FC99F-390D-BD1F-B1FE-589D2DB60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9C7E15-DB0C-06F1-C02D-19F2B14A8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34193F-1444-1F0D-5B95-F7A151BA8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DF26ED-678C-CA3F-DB2A-33BDA708F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609F782-D604-3F6E-0160-C6059DD3B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0554A3F-7DBC-1182-9D18-992A7B595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4D1F667-866F-B9DD-A0EE-1E6776A62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9458FEF-9C84-1635-CAE2-B18DEB3A4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93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FC5934-44CA-BDE1-8458-B9B2B4D3A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71838BF-5317-7AFA-FF6A-27288E79F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9E89BB-F9D9-14F2-821E-40B13F88F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EF6EE7-EA17-CBD8-7FE5-57DBE157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224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D15A7A-F134-331B-7008-9F976D0EC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0A4AE9C-D247-5CB1-2507-46A2DBE3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7544E3-EE14-3367-6C78-9C0F4855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15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F0EF32-D1A2-B640-55F3-F58F7649C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D68206-E924-4E7F-A116-0CC4AC300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DCDAC2E-1409-72AD-4910-823F451A8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7383AB-5FB9-01B7-1E02-7A69B8D8F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5D0F79-BF16-92A8-DE8B-951F710D0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B087A8-B142-90BB-A811-653247351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317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04578-0684-312B-6AE5-46FD0074B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DD7BC9A-41A6-792A-FF82-23C07608D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59BBED-B108-D47F-D66F-64AC8B5C3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A3DB2D-5DE5-2050-CF16-3FD1B589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BFBA16-47CA-CC49-D27E-1D7619B71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86D1D4-3DA9-753B-1476-CB886043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750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34E58C-38A1-2518-A13D-C6BD98DA1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278D46-31A3-F704-705E-A29D3457B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9B112-011E-B5C1-95CB-23AECA2BF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CB5A3-F51C-48AB-B942-2EE8C1117734}" type="datetimeFigureOut">
              <a:rPr lang="fr-CA" smtClean="0"/>
              <a:t>2023-01-19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8B2734-FFF3-D900-106F-2B0F91B04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DDDFBF-EE8C-EE5B-02DF-0B6AD9745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410EF-455B-435B-89A5-1CCB26698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130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2E8B787-9EE4-C14A-8F1E-6D06A86218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549" t="22640"/>
          <a:stretch/>
        </p:blipFill>
        <p:spPr>
          <a:xfrm>
            <a:off x="5797681" y="-1"/>
            <a:ext cx="6394319" cy="6858000"/>
          </a:xfrm>
          <a:prstGeom prst="rect">
            <a:avLst/>
          </a:prstGeom>
        </p:spPr>
      </p:pic>
      <p:sp>
        <p:nvSpPr>
          <p:cNvPr id="53" name="Espace réservé du numéro de diapositive 52">
            <a:extLst>
              <a:ext uri="{FF2B5EF4-FFF2-40B4-BE49-F238E27FC236}">
                <a16:creationId xmlns:a16="http://schemas.microsoft.com/office/drawing/2014/main" id="{EA109B3E-F16F-2641-AFDD-8EB23E30C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F888B-694F-A746-9C17-54002B73E759}" type="slidenum">
              <a:rPr lang="fr-FR" smtClean="0"/>
              <a:t>1</a:t>
            </a:fld>
            <a:endParaRPr lang="fr-FR"/>
          </a:p>
        </p:txBody>
      </p:sp>
      <p:sp>
        <p:nvSpPr>
          <p:cNvPr id="12" name="Espace réservé du pied de page 10">
            <a:extLst>
              <a:ext uri="{FF2B5EF4-FFF2-40B4-BE49-F238E27FC236}">
                <a16:creationId xmlns:a16="http://schemas.microsoft.com/office/drawing/2014/main" id="{030E0EDF-EB60-0148-84C9-3FE58EE78C18}"/>
              </a:ext>
            </a:extLst>
          </p:cNvPr>
          <p:cNvSpPr txBox="1">
            <a:spLocks/>
          </p:cNvSpPr>
          <p:nvPr/>
        </p:nvSpPr>
        <p:spPr>
          <a:xfrm>
            <a:off x="0" y="6401558"/>
            <a:ext cx="12192000" cy="456441"/>
          </a:xfrm>
          <a:prstGeom prst="rect">
            <a:avLst/>
          </a:prstGeom>
          <a:solidFill>
            <a:srgbClr val="042430"/>
          </a:solidFill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b="1" dirty="0">
                <a:solidFill>
                  <a:schemeClr val="bg1"/>
                </a:solidFill>
              </a:rPr>
              <a:t>Présentation AGA RECO-Québec – 26 janvier 2023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013EB67-6787-6740-97F0-CE947FE77586}"/>
              </a:ext>
            </a:extLst>
          </p:cNvPr>
          <p:cNvSpPr txBox="1"/>
          <p:nvPr/>
        </p:nvSpPr>
        <p:spPr>
          <a:xfrm>
            <a:off x="316242" y="1677284"/>
            <a:ext cx="51651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042230"/>
                </a:solidFill>
                <a:latin typeface="DIN Alternate" panose="020B0500000000000000" pitchFamily="34" charset="77"/>
              </a:rPr>
              <a:t>États financiers</a:t>
            </a:r>
          </a:p>
          <a:p>
            <a:pPr algn="ctr"/>
            <a:r>
              <a:rPr lang="fr-FR" sz="6000" dirty="0">
                <a:solidFill>
                  <a:srgbClr val="042230"/>
                </a:solidFill>
                <a:latin typeface="DIN Alternate" panose="020B0500000000000000" pitchFamily="34" charset="77"/>
                <a:ea typeface="Geneva" panose="020B0503030404040204" pitchFamily="34" charset="0"/>
              </a:rPr>
              <a:t>2022</a:t>
            </a:r>
            <a:endParaRPr lang="fr-FR" sz="6000" dirty="0">
              <a:solidFill>
                <a:srgbClr val="042230"/>
              </a:solidFill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8809C9AF-AACC-3544-8AE2-F39E6D0F97BB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59283" y="4951557"/>
            <a:ext cx="2654502" cy="102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16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2C58AEEA-86A2-724D-BF8E-0413597B428B}"/>
              </a:ext>
            </a:extLst>
          </p:cNvPr>
          <p:cNvSpPr/>
          <p:nvPr/>
        </p:nvSpPr>
        <p:spPr>
          <a:xfrm>
            <a:off x="6671587" y="1932140"/>
            <a:ext cx="4798385" cy="3991735"/>
          </a:xfrm>
          <a:prstGeom prst="roundRect">
            <a:avLst>
              <a:gd name="adj" fmla="val 2316"/>
            </a:avLst>
          </a:prstGeom>
          <a:solidFill>
            <a:schemeClr val="bg2">
              <a:lumMod val="90000"/>
              <a:alpha val="3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endParaRPr lang="fr-FR" altLang="fr-FR" sz="2200">
              <a:solidFill>
                <a:srgbClr val="002060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C6EE73AD-B940-A44D-8B4D-1B1EFC1682AD}"/>
              </a:ext>
            </a:extLst>
          </p:cNvPr>
          <p:cNvSpPr/>
          <p:nvPr/>
        </p:nvSpPr>
        <p:spPr>
          <a:xfrm>
            <a:off x="645698" y="1894040"/>
            <a:ext cx="4798385" cy="3991735"/>
          </a:xfrm>
          <a:prstGeom prst="roundRect">
            <a:avLst>
              <a:gd name="adj" fmla="val 2316"/>
            </a:avLst>
          </a:prstGeom>
          <a:solidFill>
            <a:schemeClr val="bg2">
              <a:lumMod val="90000"/>
              <a:alpha val="3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endParaRPr lang="fr-FR" altLang="fr-FR" sz="2200">
              <a:solidFill>
                <a:srgbClr val="002060"/>
              </a:solidFill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F059BF95-7210-494C-B102-FD785F8EC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F9E84584-EE16-0C4F-A743-2954B75D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F888B-694F-A746-9C17-54002B73E759}" type="slidenum">
              <a:rPr lang="fr-FR" smtClean="0"/>
              <a:t>2</a:t>
            </a:fld>
            <a:endParaRPr lang="fr-FR"/>
          </a:p>
        </p:txBody>
      </p:sp>
      <p:sp>
        <p:nvSpPr>
          <p:cNvPr id="9" name="Espace réservé du pied de page 10">
            <a:extLst>
              <a:ext uri="{FF2B5EF4-FFF2-40B4-BE49-F238E27FC236}">
                <a16:creationId xmlns:a16="http://schemas.microsoft.com/office/drawing/2014/main" id="{D3C36683-983C-8046-86EF-94D08196F5AA}"/>
              </a:ext>
            </a:extLst>
          </p:cNvPr>
          <p:cNvSpPr txBox="1">
            <a:spLocks/>
          </p:cNvSpPr>
          <p:nvPr/>
        </p:nvSpPr>
        <p:spPr>
          <a:xfrm>
            <a:off x="0" y="6401558"/>
            <a:ext cx="12192000" cy="456441"/>
          </a:xfrm>
          <a:prstGeom prst="rect">
            <a:avLst/>
          </a:prstGeom>
          <a:solidFill>
            <a:srgbClr val="042430"/>
          </a:solidFill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b="1" dirty="0">
                <a:solidFill>
                  <a:schemeClr val="bg1"/>
                </a:solidFill>
              </a:rPr>
              <a:t>Présentation AGA RECO-Québec – 26 janvier 2023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35023D3-6914-4F7B-BC3D-C0DB739EE5C9}"/>
              </a:ext>
            </a:extLst>
          </p:cNvPr>
          <p:cNvSpPr txBox="1"/>
          <p:nvPr/>
        </p:nvSpPr>
        <p:spPr>
          <a:xfrm>
            <a:off x="0" y="6160105"/>
            <a:ext cx="121919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CA" sz="1200" dirty="0">
                <a:solidFill>
                  <a:schemeClr val="bg1">
                    <a:lumMod val="75000"/>
                  </a:schemeClr>
                </a:solidFill>
              </a:rPr>
              <a:t>1-2 Ouverture et ODJ|3 PV | 4 Commanditaires | 5 Bilans 2022 | </a:t>
            </a:r>
            <a:r>
              <a:rPr lang="fr-CA" sz="1200" dirty="0">
                <a:solidFill>
                  <a:srgbClr val="4E61FF"/>
                </a:solidFill>
              </a:rPr>
              <a:t>6 États financiers </a:t>
            </a:r>
            <a:r>
              <a:rPr lang="fr-CA" sz="1200" dirty="0">
                <a:solidFill>
                  <a:schemeClr val="bg1">
                    <a:lumMod val="75000"/>
                  </a:schemeClr>
                </a:solidFill>
              </a:rPr>
              <a:t>| 7 Orientations 2022 | 8 Élections | 9 Clôture	</a:t>
            </a:r>
          </a:p>
          <a:p>
            <a:endParaRPr lang="fr-CA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F0CC01B1-14ED-1640-81B8-85E07B760632}"/>
              </a:ext>
            </a:extLst>
          </p:cNvPr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latin typeface="DIN Alternate" panose="020B0500000000000000" pitchFamily="34" charset="77"/>
              </a:rPr>
              <a:t>Commentaires sur l’exercice financier 2022</a:t>
            </a:r>
          </a:p>
        </p:txBody>
      </p:sp>
      <p:sp>
        <p:nvSpPr>
          <p:cNvPr id="15" name="Signalisation droite 14">
            <a:extLst>
              <a:ext uri="{FF2B5EF4-FFF2-40B4-BE49-F238E27FC236}">
                <a16:creationId xmlns:a16="http://schemas.microsoft.com/office/drawing/2014/main" id="{E7ECB917-1DC3-0B45-80BF-42791E188896}"/>
              </a:ext>
            </a:extLst>
          </p:cNvPr>
          <p:cNvSpPr/>
          <p:nvPr/>
        </p:nvSpPr>
        <p:spPr>
          <a:xfrm>
            <a:off x="0" y="824428"/>
            <a:ext cx="598073" cy="406956"/>
          </a:xfrm>
          <a:prstGeom prst="homePlate">
            <a:avLst/>
          </a:prstGeom>
          <a:solidFill>
            <a:srgbClr val="042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5CDE1EE-0C2E-E648-8D9F-CF644DD13EAE}"/>
              </a:ext>
            </a:extLst>
          </p:cNvPr>
          <p:cNvSpPr txBox="1"/>
          <p:nvPr/>
        </p:nvSpPr>
        <p:spPr>
          <a:xfrm>
            <a:off x="715963" y="2490598"/>
            <a:ext cx="4559795" cy="28315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r-FR" sz="2400" dirty="0">
              <a:latin typeface="+mj-lt"/>
              <a:cs typeface="Diwan Kufi" pitchFamily="2" charset="-78"/>
            </a:endParaRPr>
          </a:p>
          <a:p>
            <a:r>
              <a:rPr lang="fr-CA" sz="1400" b="1" dirty="0">
                <a:ea typeface="+mn-lt"/>
                <a:cs typeface="+mn-lt"/>
              </a:rPr>
              <a:t>Maintien des revenus d'adhésion:</a:t>
            </a:r>
          </a:p>
          <a:p>
            <a:r>
              <a:rPr lang="fr-CA" sz="1400" dirty="0">
                <a:ea typeface="+mn-lt"/>
                <a:cs typeface="+mn-lt"/>
              </a:rPr>
              <a:t>Dans l’ensemble, maintien des revenus d’adhésion individuelles et corporatives</a:t>
            </a:r>
          </a:p>
          <a:p>
            <a:endParaRPr lang="fr-CA" sz="1400" dirty="0">
              <a:ea typeface="+mn-lt"/>
              <a:cs typeface="+mn-lt"/>
            </a:endParaRPr>
          </a:p>
          <a:p>
            <a:r>
              <a:rPr lang="fr-CA" sz="1400" b="1" dirty="0">
                <a:ea typeface="+mn-lt"/>
                <a:cs typeface="+mn-lt"/>
              </a:rPr>
              <a:t>Revenus de commandite</a:t>
            </a:r>
          </a:p>
          <a:p>
            <a:endParaRPr lang="fr-CA" sz="1400" b="1" dirty="0">
              <a:ea typeface="+mn-lt"/>
              <a:cs typeface="+mn-lt"/>
            </a:endParaRPr>
          </a:p>
          <a:p>
            <a:r>
              <a:rPr lang="fr-CA" sz="1400" b="1" dirty="0">
                <a:ea typeface="+mn-lt"/>
                <a:cs typeface="+mn-lt"/>
              </a:rPr>
              <a:t>National: </a:t>
            </a:r>
            <a:r>
              <a:rPr lang="fr-CA" sz="1400" dirty="0">
                <a:ea typeface="+mn-lt"/>
                <a:cs typeface="+mn-lt"/>
              </a:rPr>
              <a:t>DRI Canada pour 2021 et 2022</a:t>
            </a:r>
          </a:p>
          <a:p>
            <a:endParaRPr lang="fr-CA" sz="1400" dirty="0">
              <a:ea typeface="+mn-lt"/>
              <a:cs typeface="+mn-lt"/>
            </a:endParaRPr>
          </a:p>
          <a:p>
            <a:r>
              <a:rPr lang="fr-CA" sz="1400" b="1" dirty="0">
                <a:ea typeface="+mn-lt"/>
                <a:cs typeface="+mn-lt"/>
              </a:rPr>
              <a:t>Argent: </a:t>
            </a:r>
            <a:r>
              <a:rPr lang="fr-CA" sz="1400" dirty="0">
                <a:ea typeface="+mn-lt"/>
                <a:cs typeface="+mn-lt"/>
              </a:rPr>
              <a:t>Premier Continuum, </a:t>
            </a:r>
            <a:r>
              <a:rPr lang="fr-CA" sz="1400" dirty="0" err="1">
                <a:ea typeface="+mn-lt"/>
                <a:cs typeface="+mn-lt"/>
              </a:rPr>
              <a:t>Hypertec</a:t>
            </a:r>
            <a:endParaRPr lang="fr-CA" sz="1400" dirty="0">
              <a:ea typeface="+mn-lt"/>
              <a:cs typeface="+mn-lt"/>
            </a:endParaRPr>
          </a:p>
          <a:p>
            <a:endParaRPr lang="fr-CA" sz="1400" dirty="0">
              <a:ea typeface="+mn-lt"/>
              <a:cs typeface="+mn-lt"/>
            </a:endParaRPr>
          </a:p>
          <a:p>
            <a:r>
              <a:rPr lang="fr-CA" sz="1400" b="1" dirty="0">
                <a:ea typeface="+mn-lt"/>
                <a:cs typeface="+mn-lt"/>
              </a:rPr>
              <a:t>Bronze: </a:t>
            </a:r>
            <a:r>
              <a:rPr lang="fr-CA" sz="1400" dirty="0">
                <a:ea typeface="+mn-lt"/>
                <a:cs typeface="+mn-lt"/>
              </a:rPr>
              <a:t>Prudent et Benoit </a:t>
            </a:r>
            <a:r>
              <a:rPr lang="fr-CA" sz="1400" dirty="0" err="1">
                <a:ea typeface="+mn-lt"/>
                <a:cs typeface="+mn-lt"/>
              </a:rPr>
              <a:t>Racette</a:t>
            </a:r>
            <a:r>
              <a:rPr lang="fr-CA" sz="1400" dirty="0">
                <a:ea typeface="+mn-lt"/>
                <a:cs typeface="+mn-lt"/>
              </a:rPr>
              <a:t> Services-conseils </a:t>
            </a:r>
            <a:r>
              <a:rPr lang="fr-CA" sz="1400" dirty="0" err="1">
                <a:ea typeface="+mn-lt"/>
                <a:cs typeface="+mn-lt"/>
              </a:rPr>
              <a:t>inc.</a:t>
            </a:r>
            <a:endParaRPr lang="fr-CA" sz="1400" dirty="0">
              <a:ea typeface="+mn-lt"/>
              <a:cs typeface="+mn-lt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678EB09-6F07-B645-8D36-1B5A2A72BC02}"/>
              </a:ext>
            </a:extLst>
          </p:cNvPr>
          <p:cNvSpPr txBox="1"/>
          <p:nvPr/>
        </p:nvSpPr>
        <p:spPr>
          <a:xfrm>
            <a:off x="6818458" y="2437816"/>
            <a:ext cx="4599036" cy="32008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r-FR" sz="2400" b="1" dirty="0">
              <a:latin typeface="+mj-lt"/>
              <a:cs typeface="Diwan Kufi" pitchFamily="2" charset="-78"/>
            </a:endParaRPr>
          </a:p>
          <a:p>
            <a:r>
              <a:rPr lang="en-US" sz="1400" b="1" dirty="0" err="1">
                <a:ea typeface="+mn-lt"/>
                <a:cs typeface="+mn-lt"/>
              </a:rPr>
              <a:t>Liées</a:t>
            </a:r>
            <a:r>
              <a:rPr lang="en-US" sz="1400" b="1" dirty="0">
                <a:ea typeface="+mn-lt"/>
                <a:cs typeface="+mn-lt"/>
              </a:rPr>
              <a:t> aux </a:t>
            </a:r>
            <a:r>
              <a:rPr lang="en-US" sz="1400" b="1" dirty="0" err="1">
                <a:ea typeface="+mn-lt"/>
                <a:cs typeface="+mn-lt"/>
              </a:rPr>
              <a:t>activités</a:t>
            </a:r>
            <a:r>
              <a:rPr lang="en-US" sz="1400" b="1" dirty="0">
                <a:ea typeface="+mn-lt"/>
                <a:cs typeface="+mn-lt"/>
              </a:rPr>
              <a:t>: </a:t>
            </a:r>
            <a:endParaRPr lang="en-US" sz="1400" b="1" dirty="0"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fr-CA" sz="1400" dirty="0">
                <a:ea typeface="+mn-lt"/>
                <a:cs typeface="+mn-lt"/>
              </a:rPr>
              <a:t>Location du service audiovisuel professionnel lors de l’activité </a:t>
            </a:r>
            <a:r>
              <a:rPr lang="fr-CA" sz="1400" dirty="0" err="1">
                <a:ea typeface="+mn-lt"/>
                <a:cs typeface="+mn-lt"/>
              </a:rPr>
              <a:t>précolloque</a:t>
            </a:r>
            <a:r>
              <a:rPr lang="fr-CA" sz="1400" dirty="0">
                <a:ea typeface="+mn-lt"/>
                <a:cs typeface="+mn-lt"/>
              </a:rPr>
              <a:t> Sécurité civile du MSP: 3,590 $ </a:t>
            </a:r>
            <a:br>
              <a:rPr lang="en-US" sz="1400" dirty="0">
                <a:ea typeface="+mn-lt"/>
                <a:cs typeface="+mn-lt"/>
              </a:rPr>
            </a:br>
            <a:endParaRPr lang="en-US" sz="1400" dirty="0">
              <a:ea typeface="+mn-lt"/>
              <a:cs typeface="+mn-lt"/>
            </a:endParaRPr>
          </a:p>
          <a:p>
            <a:r>
              <a:rPr lang="en-US" sz="1400" b="1" dirty="0" err="1">
                <a:ea typeface="+mn-lt"/>
                <a:cs typeface="+mn-lt"/>
              </a:rPr>
              <a:t>Liées</a:t>
            </a:r>
            <a:r>
              <a:rPr lang="en-US" sz="1400" b="1" dirty="0">
                <a:ea typeface="+mn-lt"/>
                <a:cs typeface="+mn-lt"/>
              </a:rPr>
              <a:t> au site Web et Microsoft 365: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err="1">
                <a:ea typeface="+mn-lt"/>
                <a:cs typeface="+mn-lt"/>
              </a:rPr>
              <a:t>Dépenses</a:t>
            </a:r>
            <a:r>
              <a:rPr lang="en-US" sz="1400" dirty="0">
                <a:ea typeface="+mn-lt"/>
                <a:cs typeface="+mn-lt"/>
              </a:rPr>
              <a:t> stables </a:t>
            </a:r>
          </a:p>
          <a:p>
            <a:pPr marL="285750" indent="-285750">
              <a:buFont typeface="Arial"/>
              <a:buChar char="•"/>
            </a:pPr>
            <a:endParaRPr lang="en-US" sz="1400" dirty="0">
              <a:ea typeface="+mn-lt"/>
              <a:cs typeface="+mn-lt"/>
            </a:endParaRPr>
          </a:p>
          <a:p>
            <a:r>
              <a:rPr lang="en-US" sz="1400" b="1" dirty="0" err="1">
                <a:ea typeface="+mn-lt"/>
                <a:cs typeface="+mn-lt"/>
              </a:rPr>
              <a:t>Liées</a:t>
            </a:r>
            <a:r>
              <a:rPr lang="en-US" sz="1400" b="1" dirty="0">
                <a:ea typeface="+mn-lt"/>
                <a:cs typeface="+mn-lt"/>
              </a:rPr>
              <a:t> à </a:t>
            </a:r>
            <a:r>
              <a:rPr lang="en-US" sz="1400" b="1" dirty="0" err="1">
                <a:ea typeface="+mn-lt"/>
                <a:cs typeface="+mn-lt"/>
              </a:rPr>
              <a:t>l’administration</a:t>
            </a:r>
            <a:r>
              <a:rPr lang="en-US" sz="1400" b="1" dirty="0">
                <a:ea typeface="+mn-lt"/>
                <a:cs typeface="+mn-lt"/>
              </a:rPr>
              <a:t>:</a:t>
            </a:r>
            <a:endParaRPr lang="en-US" sz="1400" b="1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>
                <a:ea typeface="+mn-lt"/>
                <a:cs typeface="+mn-lt"/>
              </a:rPr>
              <a:t>Frais </a:t>
            </a:r>
            <a:r>
              <a:rPr lang="en-US" sz="1400" dirty="0" err="1">
                <a:ea typeface="+mn-lt"/>
                <a:cs typeface="+mn-lt"/>
              </a:rPr>
              <a:t>d'administration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inférieurs</a:t>
            </a:r>
            <a:r>
              <a:rPr lang="en-US" sz="1400" dirty="0">
                <a:ea typeface="+mn-lt"/>
                <a:cs typeface="+mn-lt"/>
              </a:rPr>
              <a:t> à </a:t>
            </a:r>
            <a:r>
              <a:rPr lang="en-US" sz="1400" dirty="0" err="1">
                <a:ea typeface="+mn-lt"/>
                <a:cs typeface="+mn-lt"/>
              </a:rPr>
              <a:t>l’an</a:t>
            </a:r>
            <a:r>
              <a:rPr lang="en-US" sz="1400" dirty="0">
                <a:ea typeface="+mn-lt"/>
                <a:cs typeface="+mn-lt"/>
              </a:rPr>
              <a:t> dernier, plus de travail de coordination en </a:t>
            </a:r>
            <a:r>
              <a:rPr lang="en-US" sz="1400" dirty="0" err="1">
                <a:ea typeface="+mn-lt"/>
                <a:cs typeface="+mn-lt"/>
              </a:rPr>
              <a:t>fonction</a:t>
            </a:r>
            <a:r>
              <a:rPr lang="en-US" sz="1400" dirty="0">
                <a:ea typeface="+mn-lt"/>
                <a:cs typeface="+mn-lt"/>
              </a:rPr>
              <a:t> des </a:t>
            </a:r>
            <a:r>
              <a:rPr lang="en-US" sz="1400" dirty="0" err="1">
                <a:ea typeface="+mn-lt"/>
                <a:cs typeface="+mn-lt"/>
              </a:rPr>
              <a:t>activités</a:t>
            </a:r>
            <a:r>
              <a:rPr lang="en-US" sz="1400" dirty="0">
                <a:ea typeface="+mn-lt"/>
                <a:cs typeface="+mn-lt"/>
              </a:rPr>
              <a:t> et des </a:t>
            </a:r>
            <a:r>
              <a:rPr lang="en-US" sz="1400" dirty="0" err="1">
                <a:ea typeface="+mn-lt"/>
                <a:cs typeface="+mn-lt"/>
              </a:rPr>
              <a:t>différents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comités</a:t>
            </a:r>
            <a:endParaRPr lang="en-US" sz="1400" dirty="0">
              <a:ea typeface="+mn-lt"/>
              <a:cs typeface="+mn-lt"/>
            </a:endParaRPr>
          </a:p>
          <a:p>
            <a:endParaRPr lang="en-US" sz="2400" dirty="0">
              <a:cs typeface="Calibri"/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D6164EEB-961B-064C-9D4B-04D6108FAB7E}"/>
              </a:ext>
            </a:extLst>
          </p:cNvPr>
          <p:cNvSpPr/>
          <p:nvPr/>
        </p:nvSpPr>
        <p:spPr>
          <a:xfrm>
            <a:off x="598072" y="1616123"/>
            <a:ext cx="4798385" cy="775322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fr-FR" altLang="fr-FR" sz="2200" b="1">
                <a:solidFill>
                  <a:schemeClr val="bg1"/>
                </a:solidFill>
              </a:rPr>
              <a:t>Revenus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47CC8E33-6CEE-0C40-ACC7-74AA74918CED}"/>
              </a:ext>
            </a:extLst>
          </p:cNvPr>
          <p:cNvSpPr/>
          <p:nvPr/>
        </p:nvSpPr>
        <p:spPr>
          <a:xfrm>
            <a:off x="6671586" y="1616123"/>
            <a:ext cx="4798385" cy="775322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fr-FR" altLang="fr-FR" sz="2200" b="1">
                <a:solidFill>
                  <a:schemeClr val="bg1"/>
                </a:solidFill>
              </a:rPr>
              <a:t>Dépenses</a:t>
            </a:r>
          </a:p>
        </p:txBody>
      </p:sp>
    </p:spTree>
    <p:extLst>
      <p:ext uri="{BB962C8B-B14F-4D97-AF65-F5344CB8AC3E}">
        <p14:creationId xmlns:p14="http://schemas.microsoft.com/office/powerpoint/2010/main" val="4111753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372F2-D7BA-9D4E-ABB6-7A51F7E28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4441795" cy="267642"/>
          </a:xfrm>
        </p:spPr>
        <p:txBody>
          <a:bodyPr>
            <a:noAutofit/>
          </a:bodyPr>
          <a:lstStyle/>
          <a:p>
            <a:r>
              <a:rPr lang="fr-FR" sz="2000" b="1" dirty="0">
                <a:latin typeface="DIN Alternate"/>
              </a:rPr>
              <a:t>Revenus et dépenses des activités</a:t>
            </a:r>
            <a:endParaRPr lang="fr-FR" sz="2000" b="1" dirty="0">
              <a:latin typeface="DIN Alternate" panose="020B0500000000000000" pitchFamily="34" charset="77"/>
            </a:endParaRP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F9E84584-EE16-0C4F-A743-2954B75D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F888B-694F-A746-9C17-54002B73E759}" type="slidenum">
              <a:rPr lang="fr-FR" smtClean="0"/>
              <a:t>3</a:t>
            </a:fld>
            <a:endParaRPr lang="fr-FR"/>
          </a:p>
        </p:txBody>
      </p:sp>
      <p:sp>
        <p:nvSpPr>
          <p:cNvPr id="9" name="Espace réservé du pied de page 10">
            <a:extLst>
              <a:ext uri="{FF2B5EF4-FFF2-40B4-BE49-F238E27FC236}">
                <a16:creationId xmlns:a16="http://schemas.microsoft.com/office/drawing/2014/main" id="{D3C36683-983C-8046-86EF-94D08196F5AA}"/>
              </a:ext>
            </a:extLst>
          </p:cNvPr>
          <p:cNvSpPr txBox="1">
            <a:spLocks/>
          </p:cNvSpPr>
          <p:nvPr/>
        </p:nvSpPr>
        <p:spPr>
          <a:xfrm>
            <a:off x="0" y="6401558"/>
            <a:ext cx="12192000" cy="456441"/>
          </a:xfrm>
          <a:prstGeom prst="rect">
            <a:avLst/>
          </a:prstGeom>
          <a:solidFill>
            <a:srgbClr val="042430"/>
          </a:solidFill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b="1" dirty="0">
                <a:solidFill>
                  <a:schemeClr val="bg1"/>
                </a:solidFill>
              </a:rPr>
              <a:t>Présentation AGA RECO-Québec – 26 janvier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4D8196-CD80-43BB-BA9A-C6EE97BFF342}"/>
              </a:ext>
            </a:extLst>
          </p:cNvPr>
          <p:cNvSpPr txBox="1"/>
          <p:nvPr/>
        </p:nvSpPr>
        <p:spPr>
          <a:xfrm>
            <a:off x="4867275" y="2031756"/>
            <a:ext cx="3790948" cy="12046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1EC17C-A01F-496E-B762-F79E26F7C8E4}"/>
              </a:ext>
            </a:extLst>
          </p:cNvPr>
          <p:cNvSpPr txBox="1"/>
          <p:nvPr/>
        </p:nvSpPr>
        <p:spPr>
          <a:xfrm>
            <a:off x="4724400" y="320040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C27FF5-75D7-4F40-800F-B7C86125D0A5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96EC882-D042-4A5B-8AA7-85D66D0333AA}"/>
              </a:ext>
            </a:extLst>
          </p:cNvPr>
          <p:cNvSpPr txBox="1"/>
          <p:nvPr/>
        </p:nvSpPr>
        <p:spPr>
          <a:xfrm>
            <a:off x="0" y="6160105"/>
            <a:ext cx="121919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CA" sz="1200" dirty="0">
                <a:solidFill>
                  <a:schemeClr val="bg1">
                    <a:lumMod val="75000"/>
                  </a:schemeClr>
                </a:solidFill>
              </a:rPr>
              <a:t>1-2 Ouverture et ODJ|3 PV | 4 Commanditaires | 5 Bilans 2022 | </a:t>
            </a:r>
            <a:r>
              <a:rPr lang="fr-CA" sz="1200" dirty="0">
                <a:solidFill>
                  <a:srgbClr val="4E61FF"/>
                </a:solidFill>
              </a:rPr>
              <a:t>6 États financiers </a:t>
            </a:r>
            <a:r>
              <a:rPr lang="fr-CA" sz="1200" dirty="0">
                <a:solidFill>
                  <a:schemeClr val="bg1">
                    <a:lumMod val="75000"/>
                  </a:schemeClr>
                </a:solidFill>
              </a:rPr>
              <a:t>| 7 Orientations 2022 | 8 Élections | 9 Clôture	</a:t>
            </a:r>
          </a:p>
          <a:p>
            <a:endParaRPr lang="fr-CA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D68F3A4-C2FA-8E23-0FCE-3FE5DB6EB2BB}"/>
              </a:ext>
            </a:extLst>
          </p:cNvPr>
          <p:cNvGraphicFramePr>
            <a:graphicFrameLocks noGrp="1"/>
          </p:cNvGraphicFramePr>
          <p:nvPr/>
        </p:nvGraphicFramePr>
        <p:xfrm>
          <a:off x="691662" y="829012"/>
          <a:ext cx="10787574" cy="5231392"/>
        </p:xfrm>
        <a:graphic>
          <a:graphicData uri="http://schemas.openxmlformats.org/drawingml/2006/table">
            <a:tbl>
              <a:tblPr/>
              <a:tblGrid>
                <a:gridCol w="5094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5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1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28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45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l'exercice clos</a:t>
                      </a:r>
                      <a:r>
                        <a:rPr lang="fr-CA" sz="11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 </a:t>
                      </a: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novembre 2022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9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REVENUS DE L’ANNÉE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Adhésions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7 620 $ 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8 160 $ 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6 893 $</a:t>
                      </a:r>
                      <a:r>
                        <a:rPr lang="fr-CA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Commandites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4 600 $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4 600 $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3 600 $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Salon de la sécurité civile et des mesures d’urgence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2 000 $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260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Intérêts</a:t>
                      </a:r>
                      <a:endParaRPr lang="fr-CA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fr-CA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REVENUS DE L’ANNÉE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14 366 $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12 797 $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10 565$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indent="0" algn="l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11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PRODUITS ET CHARGES DES</a:t>
                      </a:r>
                      <a:r>
                        <a:rPr lang="fr-CA" sz="11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ACTIVITÉS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PRODUITS</a:t>
                      </a:r>
                      <a:r>
                        <a:rPr lang="fr-CA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ACTIVITÉS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525 $</a:t>
                      </a:r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220 $</a:t>
                      </a:r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CHARGES ACTIVITÉS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r-C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 de salles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1 437 $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r-C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</a:t>
                      </a:r>
                      <a:r>
                        <a:rPr lang="fr-CA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d’équipements audio-visuel</a:t>
                      </a: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3 590 $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de traiteurs et autres</a:t>
                      </a: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1 763 $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1 097 </a:t>
                      </a:r>
                      <a:r>
                        <a:rPr lang="fr-CA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Secrétariat activités</a:t>
                      </a: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1 563 $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1 753 $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 </a:t>
                      </a:r>
                      <a:r>
                        <a:rPr lang="fr-CA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Impressions, fournitures</a:t>
                      </a: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expédition; publicité activités</a:t>
                      </a: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227013" marR="0" lvl="1" indent="-227013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</a:t>
                      </a:r>
                      <a:r>
                        <a:rPr lang="fr-CA" sz="11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pour les</a:t>
                      </a: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conférenciers (honoraires, déplacement)</a:t>
                      </a: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1 725 $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227013" marR="0" lvl="1" indent="-227013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888">
                <a:tc gridSpan="2"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DES CHARGES ACTIVITÉS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7 216 $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3 190 $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3 882 $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311">
                <a:tc gridSpan="2"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7546">
                <a:tc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DES PRODUITS ET CHARGES DES </a:t>
                      </a:r>
                      <a:r>
                        <a:rPr lang="fr-CA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ACTIVITÉS</a:t>
                      </a: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(6 691 $)</a:t>
                      </a:r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(2 970 $)</a:t>
                      </a:r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(3 682$)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7546">
                <a:tc gridSpan="2"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EXCÉDENTS DES</a:t>
                      </a:r>
                      <a:r>
                        <a:rPr lang="fr-CA" sz="11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REVENUS DE L’ANNÉE SUR LE TOTAL ACTIVITÉS</a:t>
                      </a:r>
                      <a:endParaRPr lang="fr-CA" sz="11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1888">
                <a:tc gridSpan="2"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888">
                <a:tc gridSpan="2">
                  <a:txBody>
                    <a:bodyPr/>
                    <a:lstStyle/>
                    <a:p>
                      <a:pPr marL="0" marR="0" lvl="1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EXCÉDENT</a:t>
                      </a:r>
                      <a:r>
                        <a:rPr lang="fr-CA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DES REVENUS DE L’ANNÉE SUR LE TOTAL ACTIVITÉS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7 675 $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9 827 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6 883$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0915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372F2-D7BA-9D4E-ABB6-7A51F7E28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3921967" cy="306972"/>
          </a:xfrm>
        </p:spPr>
        <p:txBody>
          <a:bodyPr>
            <a:noAutofit/>
          </a:bodyPr>
          <a:lstStyle/>
          <a:p>
            <a:r>
              <a:rPr lang="fr-FR" sz="2000" b="1" dirty="0">
                <a:latin typeface="Arial"/>
                <a:cs typeface="Arial"/>
              </a:rPr>
              <a:t>Dépenses administratives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F059BF95-7210-494C-B102-FD785F8EC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F9E84584-EE16-0C4F-A743-2954B75D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F888B-694F-A746-9C17-54002B73E759}" type="slidenum">
              <a:rPr lang="fr-FR" smtClean="0"/>
              <a:t>4</a:t>
            </a:fld>
            <a:endParaRPr lang="fr-FR"/>
          </a:p>
        </p:txBody>
      </p:sp>
      <p:sp>
        <p:nvSpPr>
          <p:cNvPr id="9" name="Espace réservé du pied de page 10">
            <a:extLst>
              <a:ext uri="{FF2B5EF4-FFF2-40B4-BE49-F238E27FC236}">
                <a16:creationId xmlns:a16="http://schemas.microsoft.com/office/drawing/2014/main" id="{D3C36683-983C-8046-86EF-94D08196F5AA}"/>
              </a:ext>
            </a:extLst>
          </p:cNvPr>
          <p:cNvSpPr txBox="1">
            <a:spLocks/>
          </p:cNvSpPr>
          <p:nvPr/>
        </p:nvSpPr>
        <p:spPr>
          <a:xfrm>
            <a:off x="0" y="6401558"/>
            <a:ext cx="12192000" cy="456441"/>
          </a:xfrm>
          <a:prstGeom prst="rect">
            <a:avLst/>
          </a:prstGeom>
          <a:solidFill>
            <a:srgbClr val="042430"/>
          </a:solidFill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b="1" dirty="0">
                <a:solidFill>
                  <a:schemeClr val="bg1"/>
                </a:solidFill>
              </a:rPr>
              <a:t>Présentation AGA RECO-Québec – 26 janvier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9356DD-43F5-4822-B762-4CA2109C99D5}"/>
              </a:ext>
            </a:extLst>
          </p:cNvPr>
          <p:cNvSpPr txBox="1"/>
          <p:nvPr/>
        </p:nvSpPr>
        <p:spPr>
          <a:xfrm>
            <a:off x="4724400" y="320040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B8EFBA-C8CE-4280-9AD6-9DCA08F15C5B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EA61506-E3BD-4A55-BC80-9D5222AD7F00}"/>
              </a:ext>
            </a:extLst>
          </p:cNvPr>
          <p:cNvSpPr txBox="1"/>
          <p:nvPr/>
        </p:nvSpPr>
        <p:spPr>
          <a:xfrm>
            <a:off x="0" y="6160105"/>
            <a:ext cx="121919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CA" sz="1200" dirty="0">
                <a:solidFill>
                  <a:schemeClr val="bg1">
                    <a:lumMod val="75000"/>
                  </a:schemeClr>
                </a:solidFill>
              </a:rPr>
              <a:t>1-2 Ouverture et ODJ|3 PV | 4 Commanditaires | 5 Bilans 2022 | </a:t>
            </a:r>
            <a:r>
              <a:rPr lang="fr-CA" sz="1200" dirty="0">
                <a:solidFill>
                  <a:srgbClr val="4E61FF"/>
                </a:solidFill>
              </a:rPr>
              <a:t>6 États financiers </a:t>
            </a:r>
            <a:r>
              <a:rPr lang="fr-CA" sz="1200" dirty="0">
                <a:solidFill>
                  <a:schemeClr val="bg1">
                    <a:lumMod val="75000"/>
                  </a:schemeClr>
                </a:solidFill>
              </a:rPr>
              <a:t>| 7 Orientations 2022 | 8 Élections | 9 Clôture	</a:t>
            </a:r>
          </a:p>
          <a:p>
            <a:endParaRPr lang="fr-CA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0E955E2-55B1-042D-7B24-CDEF29D8FFD2}"/>
              </a:ext>
            </a:extLst>
          </p:cNvPr>
          <p:cNvGraphicFramePr>
            <a:graphicFrameLocks noGrp="1"/>
          </p:cNvGraphicFramePr>
          <p:nvPr/>
        </p:nvGraphicFramePr>
        <p:xfrm>
          <a:off x="542015" y="717305"/>
          <a:ext cx="11021627" cy="5264586"/>
        </p:xfrm>
        <a:graphic>
          <a:graphicData uri="http://schemas.openxmlformats.org/drawingml/2006/table">
            <a:tbl>
              <a:tblPr/>
              <a:tblGrid>
                <a:gridCol w="5452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4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8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1404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l'exercice clos</a:t>
                      </a:r>
                      <a:r>
                        <a:rPr lang="fr-CA" sz="11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30 novembre 2022</a:t>
                      </a:r>
                    </a:p>
                    <a:p>
                      <a:pPr algn="l" fontAlgn="b"/>
                      <a:endParaRPr lang="fr-CA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134">
                <a:tc>
                  <a:txBody>
                    <a:bodyPr/>
                    <a:lstStyle/>
                    <a:p>
                      <a:pPr algn="l" fontAlgn="b"/>
                      <a:r>
                        <a:rPr lang="fr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CHARGES ADMINISTRATIVES ET FINANCIÈRES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2022</a:t>
                      </a:r>
                      <a:endParaRPr lang="fr-CA" sz="12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2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2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013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Secrétariat général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3 281 $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4 134 $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4 306 $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Dépenses CA (déplacements, hôtels, repas)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PayPal et Eventbrite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Téléphonie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Poste et messagerie générale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Fournitures (ordinateur)</a:t>
                      </a:r>
                      <a:r>
                        <a:rPr lang="fr-CA" sz="11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papeterie générale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1 028 $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Informatique</a:t>
                      </a:r>
                      <a:r>
                        <a:rPr lang="fr-CA" sz="11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générale, sauvegarde, mise à jour</a:t>
                      </a:r>
                      <a:endParaRPr lang="fr-CA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Site web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1 267 $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1 471 $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526 $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de mise</a:t>
                      </a:r>
                      <a:r>
                        <a:rPr lang="fr-CA" sz="11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à jour site web, gestion comptes utilisateurs, </a:t>
                      </a:r>
                      <a:r>
                        <a:rPr lang="fr-CA" sz="1100" b="0" i="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mdp</a:t>
                      </a:r>
                      <a:endParaRPr lang="fr-CA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874 $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Publicité générale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Associations / partenaires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bancaires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01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Assurance responsabilité civile des administrateurs et des dirigeants</a:t>
                      </a:r>
                      <a:endParaRPr lang="fr-CA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704 $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595 $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595 $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718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Divers</a:t>
                      </a:r>
                    </a:p>
                  </a:txBody>
                  <a:tcPr marL="1143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53 $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013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fr-CA" sz="11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CHARGES ADMINISTRATIVES</a:t>
                      </a:r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5 944 $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6 942 $</a:t>
                      </a: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8 489 $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416"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sng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1" i="0" u="none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100" b="1" i="0" u="sng" strike="noStrike" dirty="0">
                        <a:solidFill>
                          <a:srgbClr val="E11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8515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TOTAL</a:t>
                      </a:r>
                      <a:r>
                        <a:rPr lang="en-CA" sz="11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DES PRODUITS ET CHARGES DE </a:t>
                      </a:r>
                      <a:r>
                        <a:rPr lang="en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L’EXERCICE</a:t>
                      </a:r>
                      <a:endParaRPr lang="fr-CA" sz="11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rgbClr val="E11B22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013"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E11B2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013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EXCÉDENT</a:t>
                      </a:r>
                      <a:r>
                        <a:rPr lang="fr-CA" sz="11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PRODUITS ET DES CHARGES DE L’EXERCICE</a:t>
                      </a:r>
                      <a:endParaRPr lang="fr-CA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1 731 $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2 885 $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(1 606 $)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4862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372F2-D7BA-9D4E-ABB6-7A51F7E28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2421294" cy="454706"/>
          </a:xfrm>
        </p:spPr>
        <p:txBody>
          <a:bodyPr>
            <a:normAutofit/>
          </a:bodyPr>
          <a:lstStyle/>
          <a:p>
            <a:r>
              <a:rPr lang="fr-FR" sz="2000">
                <a:latin typeface="DIN Alternate"/>
              </a:rPr>
              <a:t>État des résultats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F059BF95-7210-494C-B102-FD785F8EC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F9E84584-EE16-0C4F-A743-2954B75D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F888B-694F-A746-9C17-54002B73E759}" type="slidenum">
              <a:rPr lang="fr-FR" smtClean="0"/>
              <a:t>5</a:t>
            </a:fld>
            <a:endParaRPr lang="fr-FR"/>
          </a:p>
        </p:txBody>
      </p:sp>
      <p:sp>
        <p:nvSpPr>
          <p:cNvPr id="9" name="Espace réservé du pied de page 10">
            <a:extLst>
              <a:ext uri="{FF2B5EF4-FFF2-40B4-BE49-F238E27FC236}">
                <a16:creationId xmlns:a16="http://schemas.microsoft.com/office/drawing/2014/main" id="{D3C36683-983C-8046-86EF-94D08196F5AA}"/>
              </a:ext>
            </a:extLst>
          </p:cNvPr>
          <p:cNvSpPr txBox="1">
            <a:spLocks/>
          </p:cNvSpPr>
          <p:nvPr/>
        </p:nvSpPr>
        <p:spPr>
          <a:xfrm>
            <a:off x="0" y="6401558"/>
            <a:ext cx="12192000" cy="456441"/>
          </a:xfrm>
          <a:prstGeom prst="rect">
            <a:avLst/>
          </a:prstGeom>
          <a:solidFill>
            <a:srgbClr val="042430"/>
          </a:solidFill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b="1" dirty="0">
                <a:solidFill>
                  <a:schemeClr val="bg1"/>
                </a:solidFill>
              </a:rPr>
              <a:t>Présentation AGA RECO-Québec – 26 janvier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004AE6-7805-40A3-9D2F-B0AB3B607A34}"/>
              </a:ext>
            </a:extLst>
          </p:cNvPr>
          <p:cNvSpPr txBox="1"/>
          <p:nvPr/>
        </p:nvSpPr>
        <p:spPr>
          <a:xfrm>
            <a:off x="4724400" y="320040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8E9828-966C-4F7A-B967-2B783C8D654C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0B6BCD-4C0E-4DBC-99B8-01FCF13C3071}"/>
              </a:ext>
            </a:extLst>
          </p:cNvPr>
          <p:cNvSpPr txBox="1"/>
          <p:nvPr/>
        </p:nvSpPr>
        <p:spPr>
          <a:xfrm>
            <a:off x="924661" y="5306911"/>
            <a:ext cx="8116076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  <a:latin typeface="Arial"/>
                <a:cs typeface="Arial"/>
              </a:rPr>
              <a:t>Note</a:t>
            </a:r>
            <a:r>
              <a:rPr lang="en-US" sz="1000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1:  </a:t>
            </a:r>
            <a:r>
              <a:rPr lang="en-US" sz="1000" dirty="0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paiement</a:t>
            </a:r>
            <a:r>
              <a:rPr lang="en-US" sz="1000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non </a:t>
            </a:r>
            <a:r>
              <a:rPr lang="en-US" sz="1000" dirty="0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reçu</a:t>
            </a:r>
            <a:r>
              <a:rPr lang="en-US" sz="1000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pour le salon de la </a:t>
            </a:r>
            <a:r>
              <a:rPr lang="en-US" sz="1000" dirty="0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sécurité</a:t>
            </a:r>
            <a:r>
              <a:rPr lang="en-US" sz="1000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civile et des </a:t>
            </a:r>
            <a:r>
              <a:rPr lang="en-US" sz="1000" dirty="0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mesures</a:t>
            </a:r>
            <a:r>
              <a:rPr lang="en-US" sz="1000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1000" dirty="0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d’urgence</a:t>
            </a:r>
            <a:r>
              <a:rPr lang="en-US" sz="1000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2022</a:t>
            </a:r>
            <a:endParaRPr lang="en-US" sz="10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0862582-1E3A-43F9-95F1-BD86075C38AC}"/>
              </a:ext>
            </a:extLst>
          </p:cNvPr>
          <p:cNvSpPr txBox="1"/>
          <p:nvPr/>
        </p:nvSpPr>
        <p:spPr>
          <a:xfrm>
            <a:off x="0" y="6160105"/>
            <a:ext cx="121919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CA" sz="1200" dirty="0">
                <a:solidFill>
                  <a:schemeClr val="bg1">
                    <a:lumMod val="75000"/>
                  </a:schemeClr>
                </a:solidFill>
              </a:rPr>
              <a:t>1-2 Ouverture et ODJ|3 PV | 4 Commanditaires | 5 Bilans 2022 | </a:t>
            </a:r>
            <a:r>
              <a:rPr lang="fr-CA" sz="1200" dirty="0">
                <a:solidFill>
                  <a:srgbClr val="4E61FF"/>
                </a:solidFill>
              </a:rPr>
              <a:t>6 États financiers </a:t>
            </a:r>
            <a:r>
              <a:rPr lang="fr-CA" sz="1200" dirty="0">
                <a:solidFill>
                  <a:schemeClr val="bg1">
                    <a:lumMod val="75000"/>
                  </a:schemeClr>
                </a:solidFill>
              </a:rPr>
              <a:t>| 7 Orientations 2022 | 8 Élections | 9 Clôture	</a:t>
            </a:r>
          </a:p>
          <a:p>
            <a:endParaRPr lang="fr-CA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57C15C5-77DB-364D-13EF-748BC12FE091}"/>
              </a:ext>
            </a:extLst>
          </p:cNvPr>
          <p:cNvGraphicFramePr>
            <a:graphicFrameLocks noGrp="1"/>
          </p:cNvGraphicFramePr>
          <p:nvPr/>
        </p:nvGraphicFramePr>
        <p:xfrm>
          <a:off x="924661" y="865039"/>
          <a:ext cx="10429138" cy="3869102"/>
        </p:xfrm>
        <a:graphic>
          <a:graphicData uri="http://schemas.openxmlformats.org/drawingml/2006/table">
            <a:tbl>
              <a:tblPr/>
              <a:tblGrid>
                <a:gridCol w="1121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9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3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9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2948">
                <a:tc gridSpan="2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l'exercice clos</a:t>
                      </a:r>
                      <a:r>
                        <a:rPr lang="fr-CA" sz="11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 </a:t>
                      </a:r>
                      <a:r>
                        <a:rPr lang="fr-CA" sz="11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novembre 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CA" sz="1050" b="0" i="1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200" b="1" i="0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266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ACTIF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ACTIF À</a:t>
                      </a:r>
                      <a:r>
                        <a:rPr lang="fr-CA" sz="1000" b="1" i="0" u="none" strike="noStrike" baseline="0" dirty="0">
                          <a:effectLst/>
                          <a:latin typeface="+mn-lt"/>
                        </a:rPr>
                        <a:t> COURT TERME</a:t>
                      </a:r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Encaisse</a:t>
                      </a:r>
                    </a:p>
                  </a:txBody>
                  <a:tcPr marL="90026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r" defTabSz="398463" fontAlgn="b">
                        <a:tabLst/>
                      </a:pP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22 093 $</a:t>
                      </a:r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 defTabSz="398463" fontAlgn="b">
                        <a:tabLst/>
                      </a:pP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16 772 $</a:t>
                      </a:r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398463" fontAlgn="b">
                        <a:tabLst/>
                      </a:pPr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15 868 $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Compte client (note 1)</a:t>
                      </a:r>
                    </a:p>
                  </a:txBody>
                  <a:tcPr marL="90026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r" defTabSz="398463" fontAlgn="b">
                        <a:tabLst/>
                      </a:pP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2 000 $</a:t>
                      </a:r>
                      <a:endParaRPr lang="fr-CA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 defTabSz="398463" fontAlgn="b">
                        <a:tabLst/>
                      </a:pP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2 000 $</a:t>
                      </a:r>
                      <a:endParaRPr lang="fr-CA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 defTabSz="398463" fontAlgn="b">
                        <a:tabLst/>
                      </a:pPr>
                      <a:r>
                        <a:rPr lang="fr-CA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2 000 $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0026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______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______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______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0026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r" defTabSz="398463" fontAlgn="b">
                        <a:tabLst/>
                      </a:pPr>
                      <a:r>
                        <a:rPr lang="fr-CA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24 093 $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 defTabSz="398463" fontAlgn="b">
                        <a:tabLst/>
                      </a:pPr>
                      <a:r>
                        <a:rPr lang="fr-CA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18 772 $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 defTabSz="398463" fontAlgn="b">
                        <a:tabLst/>
                      </a:pPr>
                      <a:r>
                        <a:rPr lang="fr-CA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17868 $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266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PASSIF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PASSIF À COURT TERME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Comptes fournisseurs et courus</a:t>
                      </a:r>
                    </a:p>
                  </a:txBody>
                  <a:tcPr marL="90026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3 590 $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1 131 $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Adhésions</a:t>
                      </a:r>
                      <a:r>
                        <a:rPr lang="fr-CA" sz="1000" b="1" i="0" u="none" strike="noStrike" baseline="0" dirty="0">
                          <a:effectLst/>
                          <a:latin typeface="+mn-lt"/>
                        </a:rPr>
                        <a:t> perçues d’avance</a:t>
                      </a:r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90026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350 $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Commandites perçues d'avance</a:t>
                      </a:r>
                    </a:p>
                  </a:txBody>
                  <a:tcPr marL="90026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500 $</a:t>
                      </a:r>
                      <a:endParaRPr lang="fr-CA" sz="1000" b="1" i="0" u="sng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500 $</a:t>
                      </a:r>
                      <a:endParaRPr lang="fr-CA" sz="1000" b="1" i="0" u="sng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sng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1 000 $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4 090 $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500 $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2 481$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266"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AVOIR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1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Excédent</a:t>
                      </a:r>
                      <a:r>
                        <a:rPr lang="fr-CA" sz="1000" b="1" i="0" u="none" strike="noStrike" baseline="0" dirty="0">
                          <a:effectLst/>
                          <a:latin typeface="+mn-lt"/>
                        </a:rPr>
                        <a:t> de l’exercice (bénéfice net)</a:t>
                      </a:r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1 731  </a:t>
                      </a:r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2 885 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(1 606)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000" b="1" i="0" u="none" strike="noStrike" dirty="0">
                          <a:effectLst/>
                          <a:latin typeface="+mn-lt"/>
                        </a:rPr>
                        <a:t>Actif</a:t>
                      </a:r>
                      <a:r>
                        <a:rPr lang="fr-CA" sz="1000" b="1" i="0" u="none" strike="noStrike" baseline="0" dirty="0">
                          <a:effectLst/>
                          <a:latin typeface="+mn-lt"/>
                        </a:rPr>
                        <a:t> non affecté</a:t>
                      </a:r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18 272 $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15 387 $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16 993 $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20 003 $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18 272 $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15 387 $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dbl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24 093 $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dbl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18 772 $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000" b="1" i="0" u="dbl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17 868 $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242"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rgbClr val="E11B2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rgbClr val="E11B2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000" b="1" i="0" u="none" strike="noStrike" dirty="0">
                        <a:solidFill>
                          <a:srgbClr val="E11B2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9855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834</Words>
  <Application>Microsoft Office PowerPoint</Application>
  <PresentationFormat>Grand écran</PresentationFormat>
  <Paragraphs>231</Paragraphs>
  <Slides>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DIN Alternate</vt:lpstr>
      <vt:lpstr>Geneva</vt:lpstr>
      <vt:lpstr>Thème Office</vt:lpstr>
      <vt:lpstr>Présentation PowerPoint</vt:lpstr>
      <vt:lpstr>Présentation PowerPoint</vt:lpstr>
      <vt:lpstr>Revenus et dépenses des activités</vt:lpstr>
      <vt:lpstr>Dépenses administratives</vt:lpstr>
      <vt:lpstr>État des résultats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Lise St Arnaud</dc:creator>
  <cp:lastModifiedBy>Lise St Arnaud</cp:lastModifiedBy>
  <cp:revision>1</cp:revision>
  <dcterms:created xsi:type="dcterms:W3CDTF">2023-01-19T20:33:05Z</dcterms:created>
  <dcterms:modified xsi:type="dcterms:W3CDTF">2023-01-19T20:34:51Z</dcterms:modified>
</cp:coreProperties>
</file>