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1"/>
  </p:notesMasterIdLst>
  <p:sldIdLst>
    <p:sldId id="256" r:id="rId5"/>
    <p:sldId id="257" r:id="rId6"/>
    <p:sldId id="315" r:id="rId7"/>
    <p:sldId id="258" r:id="rId8"/>
    <p:sldId id="292" r:id="rId9"/>
    <p:sldId id="291" r:id="rId10"/>
    <p:sldId id="308" r:id="rId11"/>
    <p:sldId id="307" r:id="rId12"/>
    <p:sldId id="309" r:id="rId13"/>
    <p:sldId id="314" r:id="rId14"/>
    <p:sldId id="310" r:id="rId15"/>
    <p:sldId id="316" r:id="rId16"/>
    <p:sldId id="302" r:id="rId17"/>
    <p:sldId id="317" r:id="rId18"/>
    <p:sldId id="304" r:id="rId19"/>
    <p:sldId id="305" r:id="rId20"/>
    <p:sldId id="306" r:id="rId21"/>
    <p:sldId id="294" r:id="rId22"/>
    <p:sldId id="297" r:id="rId23"/>
    <p:sldId id="311" r:id="rId24"/>
    <p:sldId id="301" r:id="rId25"/>
    <p:sldId id="300" r:id="rId26"/>
    <p:sldId id="296" r:id="rId27"/>
    <p:sldId id="318" r:id="rId28"/>
    <p:sldId id="313" r:id="rId29"/>
    <p:sldId id="285" r:id="rId30"/>
  </p:sldIdLst>
  <p:sldSz cx="18288000" cy="10287000"/>
  <p:notesSz cx="6858000" cy="9144000"/>
  <p:embeddedFontLst>
    <p:embeddedFont>
      <p:font typeface="Neue Machina Ultra-Bold" pitchFamily="2" charset="77"/>
      <p:regular r:id="rId32"/>
      <p:bold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  <p:embeddedFont>
      <p:font typeface="Open Sans Bold" panose="020B0806030504020204" pitchFamily="34" charset="0"/>
      <p:regular r:id="rId38"/>
      <p:bold r:id="rId39"/>
    </p:embeddedFont>
    <p:embeddedFont>
      <p:font typeface="Segoe UI" panose="020B0502040204020203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DE1B18-6B64-4D4F-873A-1D969AC0F760}" v="60" dt="2025-06-23T14:53:10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6"/>
  </p:normalViewPr>
  <p:slideViewPr>
    <p:cSldViewPr snapToGrid="0">
      <p:cViewPr varScale="1">
        <p:scale>
          <a:sx n="76" d="100"/>
          <a:sy n="76" d="100"/>
        </p:scale>
        <p:origin x="712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Impacts Crise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Feuil1!$A$2:$A$7</c:f>
              <c:strCache>
                <c:ptCount val="6"/>
                <c:pt idx="0">
                  <c:v>Humain</c:v>
                </c:pt>
                <c:pt idx="1">
                  <c:v>Image/ médiatique</c:v>
                </c:pt>
                <c:pt idx="2">
                  <c:v>Juridiques </c:v>
                </c:pt>
                <c:pt idx="3">
                  <c:v>Règlementaires – OIV</c:v>
                </c:pt>
                <c:pt idx="4">
                  <c:v>Financiers</c:v>
                </c:pt>
                <c:pt idx="5">
                  <c:v>Clients – OIV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5B-4A32-AA58-207DCAC52CF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T+1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Feuil1!$A$2:$A$7</c:f>
              <c:strCache>
                <c:ptCount val="6"/>
                <c:pt idx="0">
                  <c:v>Humain</c:v>
                </c:pt>
                <c:pt idx="1">
                  <c:v>Image/ médiatique</c:v>
                </c:pt>
                <c:pt idx="2">
                  <c:v>Juridiques </c:v>
                </c:pt>
                <c:pt idx="3">
                  <c:v>Règlementaires – OIV</c:v>
                </c:pt>
                <c:pt idx="4">
                  <c:v>Financiers</c:v>
                </c:pt>
                <c:pt idx="5">
                  <c:v>Clients – OIV</c:v>
                </c:pt>
              </c:strCache>
            </c:strRef>
          </c:cat>
          <c:val>
            <c:numRef>
              <c:f>Feuil1!$C$2:$C$7</c:f>
              <c:numCache>
                <c:formatCode>General</c:formatCode>
                <c:ptCount val="6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5B-4A32-AA58-207DCAC52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5821487"/>
        <c:axId val="1147020559"/>
      </c:radarChart>
      <c:catAx>
        <c:axId val="10458214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47020559"/>
        <c:crosses val="autoZero"/>
        <c:auto val="1"/>
        <c:lblAlgn val="ctr"/>
        <c:lblOffset val="100"/>
        <c:noMultiLvlLbl val="0"/>
      </c:catAx>
      <c:valAx>
        <c:axId val="1147020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45821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Impacts 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Feuil1!$A$2:$A$6</c:f>
              <c:strCache>
                <c:ptCount val="5"/>
                <c:pt idx="0">
                  <c:v>Indisponibilité du personnel</c:v>
                </c:pt>
                <c:pt idx="1">
                  <c:v>Indisponibilité usine/ réservoirs </c:v>
                </c:pt>
                <c:pt idx="2">
                  <c:v>Indispo équipements</c:v>
                </c:pt>
                <c:pt idx="3">
                  <c:v>Indisponibilité IT (tertiaire et industriel)</c:v>
                </c:pt>
                <c:pt idx="4">
                  <c:v>Indisponibilité prestataires critiques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CA-4443-939B-F5A413579041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T+1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Feuil1!$A$2:$A$6</c:f>
              <c:strCache>
                <c:ptCount val="5"/>
                <c:pt idx="0">
                  <c:v>Indisponibilité du personnel</c:v>
                </c:pt>
                <c:pt idx="1">
                  <c:v>Indisponibilité usine/ réservoirs </c:v>
                </c:pt>
                <c:pt idx="2">
                  <c:v>Indispo équipements</c:v>
                </c:pt>
                <c:pt idx="3">
                  <c:v>Indisponibilité IT (tertiaire et industriel)</c:v>
                </c:pt>
                <c:pt idx="4">
                  <c:v>Indisponibilité prestataires critiques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CA-4443-939B-F5A413579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6235327"/>
        <c:axId val="476236767"/>
      </c:radarChart>
      <c:catAx>
        <c:axId val="476235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6236767"/>
        <c:crosses val="autoZero"/>
        <c:auto val="1"/>
        <c:lblAlgn val="ctr"/>
        <c:lblOffset val="100"/>
        <c:noMultiLvlLbl val="0"/>
      </c:catAx>
      <c:valAx>
        <c:axId val="476236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6235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Feuil1!$A$2:$A$3</c:f>
              <c:strCache>
                <c:ptCount val="2"/>
                <c:pt idx="0">
                  <c:v>Quantité d'eau</c:v>
                </c:pt>
                <c:pt idx="1">
                  <c:v>Qualité d'eau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B3-4780-B6FA-3AE39693F88F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T+1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Feuil1!$A$2:$A$3</c:f>
              <c:strCache>
                <c:ptCount val="2"/>
                <c:pt idx="0">
                  <c:v>Quantité d'eau</c:v>
                </c:pt>
                <c:pt idx="1">
                  <c:v>Qualité d'eau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B3-4780-B6FA-3AE39693F8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47017199"/>
        <c:axId val="1147017679"/>
      </c:barChart>
      <c:catAx>
        <c:axId val="11470171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47017679"/>
        <c:crosses val="autoZero"/>
        <c:auto val="1"/>
        <c:lblAlgn val="ctr"/>
        <c:lblOffset val="100"/>
        <c:noMultiLvlLbl val="0"/>
      </c:catAx>
      <c:valAx>
        <c:axId val="1147017679"/>
        <c:scaling>
          <c:orientation val="minMax"/>
          <c:max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47017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>
          <a:shade val="95000"/>
          <a:satMod val="105000"/>
          <a:alpha val="99000"/>
        </a:schemeClr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Impacts Crise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Feuil1!$A$2:$A$7</c:f>
              <c:strCache>
                <c:ptCount val="6"/>
                <c:pt idx="0">
                  <c:v>Humain</c:v>
                </c:pt>
                <c:pt idx="1">
                  <c:v>Image/ médiatique</c:v>
                </c:pt>
                <c:pt idx="2">
                  <c:v>Juridiques </c:v>
                </c:pt>
                <c:pt idx="3">
                  <c:v>Règlementaires – OIV</c:v>
                </c:pt>
                <c:pt idx="4">
                  <c:v>Financiers</c:v>
                </c:pt>
                <c:pt idx="5">
                  <c:v>Clients – OIV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5B-4A32-AA58-207DCAC52CF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T+1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Feuil1!$A$2:$A$7</c:f>
              <c:strCache>
                <c:ptCount val="6"/>
                <c:pt idx="0">
                  <c:v>Humain</c:v>
                </c:pt>
                <c:pt idx="1">
                  <c:v>Image/ médiatique</c:v>
                </c:pt>
                <c:pt idx="2">
                  <c:v>Juridiques </c:v>
                </c:pt>
                <c:pt idx="3">
                  <c:v>Règlementaires – OIV</c:v>
                </c:pt>
                <c:pt idx="4">
                  <c:v>Financiers</c:v>
                </c:pt>
                <c:pt idx="5">
                  <c:v>Clients – OIV</c:v>
                </c:pt>
              </c:strCache>
            </c:strRef>
          </c:cat>
          <c:val>
            <c:numRef>
              <c:f>Feuil1!$C$2:$C$7</c:f>
              <c:numCache>
                <c:formatCode>General</c:formatCode>
                <c:ptCount val="6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5B-4A32-AA58-207DCAC52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5821487"/>
        <c:axId val="1147020559"/>
      </c:radarChart>
      <c:catAx>
        <c:axId val="10458214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47020559"/>
        <c:crosses val="autoZero"/>
        <c:auto val="1"/>
        <c:lblAlgn val="ctr"/>
        <c:lblOffset val="100"/>
        <c:noMultiLvlLbl val="0"/>
      </c:catAx>
      <c:valAx>
        <c:axId val="1147020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45821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Impacts 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Feuil1!$A$2:$A$6</c:f>
              <c:strCache>
                <c:ptCount val="5"/>
                <c:pt idx="0">
                  <c:v>Indisponibilité pompiers</c:v>
                </c:pt>
                <c:pt idx="1">
                  <c:v>Indisponibilité hôpitaux</c:v>
                </c:pt>
                <c:pt idx="2">
                  <c:v>Indispo police/gendarmerie</c:v>
                </c:pt>
                <c:pt idx="3">
                  <c:v>Indisponibilité Prefecture</c:v>
                </c:pt>
                <c:pt idx="4">
                  <c:v>Indispo IT Prefecture 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24-4F8D-97D9-0B3E58AA907A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T+1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Feuil1!$A$2:$A$6</c:f>
              <c:strCache>
                <c:ptCount val="5"/>
                <c:pt idx="0">
                  <c:v>Indisponibilité pompiers</c:v>
                </c:pt>
                <c:pt idx="1">
                  <c:v>Indisponibilité hôpitaux</c:v>
                </c:pt>
                <c:pt idx="2">
                  <c:v>Indispo police/gendarmerie</c:v>
                </c:pt>
                <c:pt idx="3">
                  <c:v>Indisponibilité Prefecture</c:v>
                </c:pt>
                <c:pt idx="4">
                  <c:v>Indispo IT Prefecture 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24-4F8D-97D9-0B3E58AA9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1705743"/>
        <c:axId val="1531704783"/>
      </c:radarChart>
      <c:catAx>
        <c:axId val="1531705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31704783"/>
        <c:crosses val="autoZero"/>
        <c:auto val="1"/>
        <c:lblAlgn val="ctr"/>
        <c:lblOffset val="100"/>
        <c:noMultiLvlLbl val="0"/>
      </c:catAx>
      <c:valAx>
        <c:axId val="1531704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3170574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Impacts Crise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Feuil1!$A$2:$A$7</c:f>
              <c:strCache>
                <c:ptCount val="6"/>
                <c:pt idx="0">
                  <c:v>Humain</c:v>
                </c:pt>
                <c:pt idx="1">
                  <c:v>Image/ médiatique</c:v>
                </c:pt>
                <c:pt idx="2">
                  <c:v>Juridiques </c:v>
                </c:pt>
                <c:pt idx="3">
                  <c:v>Règlementaires – OIV</c:v>
                </c:pt>
                <c:pt idx="4">
                  <c:v>Financiers</c:v>
                </c:pt>
                <c:pt idx="5">
                  <c:v>Clients – OIV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5B-4A32-AA58-207DCAC52CF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T+1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Feuil1!$A$2:$A$7</c:f>
              <c:strCache>
                <c:ptCount val="6"/>
                <c:pt idx="0">
                  <c:v>Humain</c:v>
                </c:pt>
                <c:pt idx="1">
                  <c:v>Image/ médiatique</c:v>
                </c:pt>
                <c:pt idx="2">
                  <c:v>Juridiques </c:v>
                </c:pt>
                <c:pt idx="3">
                  <c:v>Règlementaires – OIV</c:v>
                </c:pt>
                <c:pt idx="4">
                  <c:v>Financiers</c:v>
                </c:pt>
                <c:pt idx="5">
                  <c:v>Clients – OIV</c:v>
                </c:pt>
              </c:strCache>
            </c:strRef>
          </c:cat>
          <c:val>
            <c:numRef>
              <c:f>Feuil1!$C$2:$C$7</c:f>
              <c:numCache>
                <c:formatCode>General</c:formatCode>
                <c:ptCount val="6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5B-4A32-AA58-207DCAC52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5821487"/>
        <c:axId val="1147020559"/>
      </c:radarChart>
      <c:catAx>
        <c:axId val="10458214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47020559"/>
        <c:crosses val="autoZero"/>
        <c:auto val="1"/>
        <c:lblAlgn val="ctr"/>
        <c:lblOffset val="100"/>
        <c:noMultiLvlLbl val="0"/>
      </c:catAx>
      <c:valAx>
        <c:axId val="1147020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45821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Impacts 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Feuil1!$A$2:$A$5</c:f>
              <c:strCache>
                <c:ptCount val="4"/>
                <c:pt idx="0">
                  <c:v>Indisponibilité du personnel :</c:v>
                </c:pt>
                <c:pt idx="1">
                  <c:v>Indisponibilité bâtiment :</c:v>
                </c:pt>
                <c:pt idx="2">
                  <c:v>Indisponibilité IT (tertiaire et industriel)</c:v>
                </c:pt>
                <c:pt idx="3">
                  <c:v>Indisponibilité prestataires critiques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CA-4443-939B-F5A413579041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T+1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Feuil1!$A$2:$A$5</c:f>
              <c:strCache>
                <c:ptCount val="4"/>
                <c:pt idx="0">
                  <c:v>Indisponibilité du personnel :</c:v>
                </c:pt>
                <c:pt idx="1">
                  <c:v>Indisponibilité bâtiment :</c:v>
                </c:pt>
                <c:pt idx="2">
                  <c:v>Indisponibilité IT (tertiaire et industriel)</c:v>
                </c:pt>
                <c:pt idx="3">
                  <c:v>Indisponibilité prestataires critiques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CA-4443-939B-F5A413579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6235327"/>
        <c:axId val="476236767"/>
      </c:radarChart>
      <c:catAx>
        <c:axId val="476235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6236767"/>
        <c:crosses val="autoZero"/>
        <c:auto val="1"/>
        <c:lblAlgn val="ctr"/>
        <c:lblOffset val="100"/>
        <c:noMultiLvlLbl val="0"/>
      </c:catAx>
      <c:valAx>
        <c:axId val="476236767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6235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1D9C0-F221-490A-9E80-8E4BAD0EC7E7}" type="doc">
      <dgm:prSet loTypeId="urn:microsoft.com/office/officeart/2005/8/layout/pyramid3" loCatId="pyramid" qsTypeId="urn:microsoft.com/office/officeart/2005/8/quickstyle/simple1" qsCatId="simple" csTypeId="urn:microsoft.com/office/officeart/2005/8/colors/accent1_3" csCatId="accent1" phldr="1"/>
      <dgm:spPr/>
    </dgm:pt>
    <dgm:pt modelId="{3B3BBB3D-2F1B-4642-905B-97AE10FB1DEF}">
      <dgm:prSet phldrT="[Texte]"/>
      <dgm:spPr/>
      <dgm:t>
        <a:bodyPr/>
        <a:lstStyle/>
        <a:p>
          <a:r>
            <a:rPr lang="fr-FR">
              <a:solidFill>
                <a:schemeClr val="bg1"/>
              </a:solidFill>
            </a:rPr>
            <a:t>Présentiel</a:t>
          </a:r>
        </a:p>
      </dgm:t>
    </dgm:pt>
    <dgm:pt modelId="{305937F3-E0C8-400F-8A99-E84A2FFB2861}" type="parTrans" cxnId="{2E8BC21E-AD50-4AB3-BF19-453EEE1BAE3E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7A13E1E1-F9B5-4D2A-9F0F-3163581E15EB}" type="sibTrans" cxnId="{2E8BC21E-AD50-4AB3-BF19-453EEE1BAE3E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C15EC71B-0BEE-49BE-BA8A-AB01D5AA1582}">
      <dgm:prSet phldrT="[Texte]"/>
      <dgm:spPr/>
      <dgm:t>
        <a:bodyPr/>
        <a:lstStyle/>
        <a:p>
          <a:r>
            <a:rPr lang="fr-FR">
              <a:solidFill>
                <a:schemeClr val="bg1"/>
              </a:solidFill>
            </a:rPr>
            <a:t>Téléphone</a:t>
          </a:r>
        </a:p>
      </dgm:t>
    </dgm:pt>
    <dgm:pt modelId="{A48A23BA-16C3-42D3-8708-DEDAE21056AD}" type="parTrans" cxnId="{9087E3BB-BF4A-4F54-9166-992048850AB2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69E8E9DC-B965-451B-82B0-86994F4FFE0D}" type="sibTrans" cxnId="{9087E3BB-BF4A-4F54-9166-992048850AB2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F9729A1A-CA53-4A53-A3D4-91A9B39B6B9D}">
      <dgm:prSet phldrT="[Texte]"/>
      <dgm:spPr/>
      <dgm:t>
        <a:bodyPr/>
        <a:lstStyle/>
        <a:p>
          <a:r>
            <a:rPr lang="fr-FR">
              <a:solidFill>
                <a:schemeClr val="bg1"/>
              </a:solidFill>
            </a:rPr>
            <a:t>-</a:t>
          </a:r>
        </a:p>
      </dgm:t>
    </dgm:pt>
    <dgm:pt modelId="{082718ED-2571-49A3-95DD-243C81F70A5E}" type="parTrans" cxnId="{AE9CB255-DB22-4789-A5C1-4C4622296C74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3535C56B-131E-4253-B232-59D40F43F8EA}" type="sibTrans" cxnId="{AE9CB255-DB22-4789-A5C1-4C4622296C74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AF203F6E-C628-49EF-8A15-02F337564E33}" type="pres">
      <dgm:prSet presAssocID="{CBC1D9C0-F221-490A-9E80-8E4BAD0EC7E7}" presName="Name0" presStyleCnt="0">
        <dgm:presLayoutVars>
          <dgm:dir/>
          <dgm:animLvl val="lvl"/>
          <dgm:resizeHandles val="exact"/>
        </dgm:presLayoutVars>
      </dgm:prSet>
      <dgm:spPr/>
    </dgm:pt>
    <dgm:pt modelId="{A31A24FD-7E95-4511-9032-531D47799315}" type="pres">
      <dgm:prSet presAssocID="{3B3BBB3D-2F1B-4642-905B-97AE10FB1DEF}" presName="Name8" presStyleCnt="0"/>
      <dgm:spPr/>
    </dgm:pt>
    <dgm:pt modelId="{682C315D-A114-4DB3-AB05-E8B63FBE924C}" type="pres">
      <dgm:prSet presAssocID="{3B3BBB3D-2F1B-4642-905B-97AE10FB1DEF}" presName="level" presStyleLbl="node1" presStyleIdx="0" presStyleCnt="3" custLinFactNeighborY="-38204">
        <dgm:presLayoutVars>
          <dgm:chMax val="1"/>
          <dgm:bulletEnabled val="1"/>
        </dgm:presLayoutVars>
      </dgm:prSet>
      <dgm:spPr/>
    </dgm:pt>
    <dgm:pt modelId="{B16102F7-89EA-4126-B87E-D2F7F4976D88}" type="pres">
      <dgm:prSet presAssocID="{3B3BBB3D-2F1B-4642-905B-97AE10FB1DE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6ECB0B4-980C-400F-86C7-4E28C8E0BC7B}" type="pres">
      <dgm:prSet presAssocID="{C15EC71B-0BEE-49BE-BA8A-AB01D5AA1582}" presName="Name8" presStyleCnt="0"/>
      <dgm:spPr/>
    </dgm:pt>
    <dgm:pt modelId="{940C3590-F9FD-4DE6-A442-6A28A3694885}" type="pres">
      <dgm:prSet presAssocID="{C15EC71B-0BEE-49BE-BA8A-AB01D5AA1582}" presName="level" presStyleLbl="node1" presStyleIdx="1" presStyleCnt="3">
        <dgm:presLayoutVars>
          <dgm:chMax val="1"/>
          <dgm:bulletEnabled val="1"/>
        </dgm:presLayoutVars>
      </dgm:prSet>
      <dgm:spPr/>
    </dgm:pt>
    <dgm:pt modelId="{1736460C-61DD-455D-99EF-1BF83731B939}" type="pres">
      <dgm:prSet presAssocID="{C15EC71B-0BEE-49BE-BA8A-AB01D5AA158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F601F44-8253-41A5-9C32-A42ABD803CA8}" type="pres">
      <dgm:prSet presAssocID="{F9729A1A-CA53-4A53-A3D4-91A9B39B6B9D}" presName="Name8" presStyleCnt="0"/>
      <dgm:spPr/>
    </dgm:pt>
    <dgm:pt modelId="{12A4722C-A91D-4CEA-991E-909C12083769}" type="pres">
      <dgm:prSet presAssocID="{F9729A1A-CA53-4A53-A3D4-91A9B39B6B9D}" presName="level" presStyleLbl="node1" presStyleIdx="2" presStyleCnt="3">
        <dgm:presLayoutVars>
          <dgm:chMax val="1"/>
          <dgm:bulletEnabled val="1"/>
        </dgm:presLayoutVars>
      </dgm:prSet>
      <dgm:spPr/>
    </dgm:pt>
    <dgm:pt modelId="{79829794-A1B0-4FEB-8CCD-4F5ACB526C68}" type="pres">
      <dgm:prSet presAssocID="{F9729A1A-CA53-4A53-A3D4-91A9B39B6B9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738BA05-C759-47F2-B971-22F8F0412B52}" type="presOf" srcId="{F9729A1A-CA53-4A53-A3D4-91A9B39B6B9D}" destId="{12A4722C-A91D-4CEA-991E-909C12083769}" srcOrd="0" destOrd="0" presId="urn:microsoft.com/office/officeart/2005/8/layout/pyramid3"/>
    <dgm:cxn modelId="{2E8BC21E-AD50-4AB3-BF19-453EEE1BAE3E}" srcId="{CBC1D9C0-F221-490A-9E80-8E4BAD0EC7E7}" destId="{3B3BBB3D-2F1B-4642-905B-97AE10FB1DEF}" srcOrd="0" destOrd="0" parTransId="{305937F3-E0C8-400F-8A99-E84A2FFB2861}" sibTransId="{7A13E1E1-F9B5-4D2A-9F0F-3163581E15EB}"/>
    <dgm:cxn modelId="{0E34D330-6EF6-4BE4-9088-D34B13458ADB}" type="presOf" srcId="{3B3BBB3D-2F1B-4642-905B-97AE10FB1DEF}" destId="{B16102F7-89EA-4126-B87E-D2F7F4976D88}" srcOrd="1" destOrd="0" presId="urn:microsoft.com/office/officeart/2005/8/layout/pyramid3"/>
    <dgm:cxn modelId="{AE9CB255-DB22-4789-A5C1-4C4622296C74}" srcId="{CBC1D9C0-F221-490A-9E80-8E4BAD0EC7E7}" destId="{F9729A1A-CA53-4A53-A3D4-91A9B39B6B9D}" srcOrd="2" destOrd="0" parTransId="{082718ED-2571-49A3-95DD-243C81F70A5E}" sibTransId="{3535C56B-131E-4253-B232-59D40F43F8EA}"/>
    <dgm:cxn modelId="{FF35B55E-4641-4E37-9059-DB57C742B202}" type="presOf" srcId="{F9729A1A-CA53-4A53-A3D4-91A9B39B6B9D}" destId="{79829794-A1B0-4FEB-8CCD-4F5ACB526C68}" srcOrd="1" destOrd="0" presId="urn:microsoft.com/office/officeart/2005/8/layout/pyramid3"/>
    <dgm:cxn modelId="{CC596CAB-C495-4A96-A5A9-E4858CFCE839}" type="presOf" srcId="{CBC1D9C0-F221-490A-9E80-8E4BAD0EC7E7}" destId="{AF203F6E-C628-49EF-8A15-02F337564E33}" srcOrd="0" destOrd="0" presId="urn:microsoft.com/office/officeart/2005/8/layout/pyramid3"/>
    <dgm:cxn modelId="{9087E3BB-BF4A-4F54-9166-992048850AB2}" srcId="{CBC1D9C0-F221-490A-9E80-8E4BAD0EC7E7}" destId="{C15EC71B-0BEE-49BE-BA8A-AB01D5AA1582}" srcOrd="1" destOrd="0" parTransId="{A48A23BA-16C3-42D3-8708-DEDAE21056AD}" sibTransId="{69E8E9DC-B965-451B-82B0-86994F4FFE0D}"/>
    <dgm:cxn modelId="{8B972AC3-7428-499C-A154-3EBD31C89064}" type="presOf" srcId="{3B3BBB3D-2F1B-4642-905B-97AE10FB1DEF}" destId="{682C315D-A114-4DB3-AB05-E8B63FBE924C}" srcOrd="0" destOrd="0" presId="urn:microsoft.com/office/officeart/2005/8/layout/pyramid3"/>
    <dgm:cxn modelId="{458CE3C8-A32C-4B77-BEAC-D09B87C4FCD6}" type="presOf" srcId="{C15EC71B-0BEE-49BE-BA8A-AB01D5AA1582}" destId="{940C3590-F9FD-4DE6-A442-6A28A3694885}" srcOrd="0" destOrd="0" presId="urn:microsoft.com/office/officeart/2005/8/layout/pyramid3"/>
    <dgm:cxn modelId="{1A8824DA-68B1-440C-9F82-A4E4948A1CF2}" type="presOf" srcId="{C15EC71B-0BEE-49BE-BA8A-AB01D5AA1582}" destId="{1736460C-61DD-455D-99EF-1BF83731B939}" srcOrd="1" destOrd="0" presId="urn:microsoft.com/office/officeart/2005/8/layout/pyramid3"/>
    <dgm:cxn modelId="{4FC43C11-0A29-4713-9CFE-E10D75D9C74B}" type="presParOf" srcId="{AF203F6E-C628-49EF-8A15-02F337564E33}" destId="{A31A24FD-7E95-4511-9032-531D47799315}" srcOrd="0" destOrd="0" presId="urn:microsoft.com/office/officeart/2005/8/layout/pyramid3"/>
    <dgm:cxn modelId="{BB74DAC5-EEA2-4919-ABB0-2035952CBF5A}" type="presParOf" srcId="{A31A24FD-7E95-4511-9032-531D47799315}" destId="{682C315D-A114-4DB3-AB05-E8B63FBE924C}" srcOrd="0" destOrd="0" presId="urn:microsoft.com/office/officeart/2005/8/layout/pyramid3"/>
    <dgm:cxn modelId="{E334E3A3-B0E7-4CAA-A1ED-365921187041}" type="presParOf" srcId="{A31A24FD-7E95-4511-9032-531D47799315}" destId="{B16102F7-89EA-4126-B87E-D2F7F4976D88}" srcOrd="1" destOrd="0" presId="urn:microsoft.com/office/officeart/2005/8/layout/pyramid3"/>
    <dgm:cxn modelId="{152B66EB-0899-4439-B57A-DF9D30D0D822}" type="presParOf" srcId="{AF203F6E-C628-49EF-8A15-02F337564E33}" destId="{86ECB0B4-980C-400F-86C7-4E28C8E0BC7B}" srcOrd="1" destOrd="0" presId="urn:microsoft.com/office/officeart/2005/8/layout/pyramid3"/>
    <dgm:cxn modelId="{74CD6721-1034-4461-9921-511D612E6ED1}" type="presParOf" srcId="{86ECB0B4-980C-400F-86C7-4E28C8E0BC7B}" destId="{940C3590-F9FD-4DE6-A442-6A28A3694885}" srcOrd="0" destOrd="0" presId="urn:microsoft.com/office/officeart/2005/8/layout/pyramid3"/>
    <dgm:cxn modelId="{7B065F35-D7A8-4A63-BBAC-7F1AB3B335A3}" type="presParOf" srcId="{86ECB0B4-980C-400F-86C7-4E28C8E0BC7B}" destId="{1736460C-61DD-455D-99EF-1BF83731B939}" srcOrd="1" destOrd="0" presId="urn:microsoft.com/office/officeart/2005/8/layout/pyramid3"/>
    <dgm:cxn modelId="{7FB09D70-6C67-447E-928B-575FEC00ABAF}" type="presParOf" srcId="{AF203F6E-C628-49EF-8A15-02F337564E33}" destId="{0F601F44-8253-41A5-9C32-A42ABD803CA8}" srcOrd="2" destOrd="0" presId="urn:microsoft.com/office/officeart/2005/8/layout/pyramid3"/>
    <dgm:cxn modelId="{1B76D3C3-662F-4346-8267-1DD41CB1F59D}" type="presParOf" srcId="{0F601F44-8253-41A5-9C32-A42ABD803CA8}" destId="{12A4722C-A91D-4CEA-991E-909C12083769}" srcOrd="0" destOrd="0" presId="urn:microsoft.com/office/officeart/2005/8/layout/pyramid3"/>
    <dgm:cxn modelId="{B71AB3C3-3F8F-4412-BFDC-A9B481294315}" type="presParOf" srcId="{0F601F44-8253-41A5-9C32-A42ABD803CA8}" destId="{79829794-A1B0-4FEB-8CCD-4F5ACB526C68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C315D-A114-4DB3-AB05-E8B63FBE924C}">
      <dsp:nvSpPr>
        <dsp:cNvPr id="0" name=""/>
        <dsp:cNvSpPr/>
      </dsp:nvSpPr>
      <dsp:spPr>
        <a:xfrm rot="10800000">
          <a:off x="0" y="0"/>
          <a:ext cx="3379424" cy="1130892"/>
        </a:xfrm>
        <a:prstGeom prst="trapezoid">
          <a:avLst>
            <a:gd name="adj" fmla="val 49805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>
              <a:solidFill>
                <a:schemeClr val="bg1"/>
              </a:solidFill>
            </a:rPr>
            <a:t>Présentiel</a:t>
          </a:r>
        </a:p>
      </dsp:txBody>
      <dsp:txXfrm rot="-10800000">
        <a:off x="591399" y="0"/>
        <a:ext cx="2196625" cy="1130892"/>
      </dsp:txXfrm>
    </dsp:sp>
    <dsp:sp modelId="{940C3590-F9FD-4DE6-A442-6A28A3694885}">
      <dsp:nvSpPr>
        <dsp:cNvPr id="0" name=""/>
        <dsp:cNvSpPr/>
      </dsp:nvSpPr>
      <dsp:spPr>
        <a:xfrm rot="10800000">
          <a:off x="563237" y="1130892"/>
          <a:ext cx="2252949" cy="1130892"/>
        </a:xfrm>
        <a:prstGeom prst="trapezoid">
          <a:avLst>
            <a:gd name="adj" fmla="val 49805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>
              <a:solidFill>
                <a:schemeClr val="bg1"/>
              </a:solidFill>
            </a:rPr>
            <a:t>Téléphone</a:t>
          </a:r>
        </a:p>
      </dsp:txBody>
      <dsp:txXfrm rot="-10800000">
        <a:off x="957503" y="1130892"/>
        <a:ext cx="1464417" cy="1130892"/>
      </dsp:txXfrm>
    </dsp:sp>
    <dsp:sp modelId="{12A4722C-A91D-4CEA-991E-909C12083769}">
      <dsp:nvSpPr>
        <dsp:cNvPr id="0" name=""/>
        <dsp:cNvSpPr/>
      </dsp:nvSpPr>
      <dsp:spPr>
        <a:xfrm rot="10800000">
          <a:off x="1126474" y="2261784"/>
          <a:ext cx="1126474" cy="1130892"/>
        </a:xfrm>
        <a:prstGeom prst="trapezoid">
          <a:avLst>
            <a:gd name="adj" fmla="val 5000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>
              <a:solidFill>
                <a:schemeClr val="bg1"/>
              </a:solidFill>
            </a:rPr>
            <a:t>-</a:t>
          </a:r>
        </a:p>
      </dsp:txBody>
      <dsp:txXfrm rot="-10800000">
        <a:off x="1126474" y="2261784"/>
        <a:ext cx="1126474" cy="1130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2BB45-E0AB-494F-AF76-7630D5ECBF81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22FB2-BAEF-4FC1-BD12-518CDA91CF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768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3.png"/><Relationship Id="rId4" Type="http://schemas.openxmlformats.org/officeDocument/2006/relationships/image" Target="../media/image8.sv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0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.pn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3.png"/><Relationship Id="rId10" Type="http://schemas.openxmlformats.org/officeDocument/2006/relationships/image" Target="../media/image45.jpeg"/><Relationship Id="rId4" Type="http://schemas.openxmlformats.org/officeDocument/2006/relationships/image" Target="../media/image2.png"/><Relationship Id="rId9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3.png"/><Relationship Id="rId4" Type="http://schemas.openxmlformats.org/officeDocument/2006/relationships/image" Target="../media/image8.sv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-131362"/>
            <a:ext cx="18526098" cy="19382796"/>
          </a:xfrm>
          <a:custGeom>
            <a:avLst/>
            <a:gdLst/>
            <a:ahLst/>
            <a:cxnLst/>
            <a:rect l="l" t="t" r="r" b="b"/>
            <a:pathLst>
              <a:path w="18526098" h="19382796">
                <a:moveTo>
                  <a:pt x="0" y="0"/>
                </a:moveTo>
                <a:lnTo>
                  <a:pt x="18526098" y="0"/>
                </a:lnTo>
                <a:lnTo>
                  <a:pt x="18526098" y="19382795"/>
                </a:lnTo>
                <a:lnTo>
                  <a:pt x="0" y="1938279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2" name="TextBox 2"/>
          <p:cNvSpPr txBox="1"/>
          <p:nvPr/>
        </p:nvSpPr>
        <p:spPr>
          <a:xfrm>
            <a:off x="5499683" y="7652448"/>
            <a:ext cx="8077122" cy="187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31"/>
              </a:lnSpc>
            </a:pPr>
            <a:r>
              <a:rPr lang="fr-FR" sz="6438" b="1" noProof="0" dirty="0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EXERCICE SIRÈNE</a:t>
            </a:r>
          </a:p>
          <a:p>
            <a:pPr algn="ctr">
              <a:lnSpc>
                <a:spcPts val="3953"/>
              </a:lnSpc>
            </a:pPr>
            <a:r>
              <a:rPr lang="fr-FR" sz="3838" b="1" noProof="0" dirty="0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RETOUR d’EXPERIENCE – </a:t>
            </a:r>
          </a:p>
          <a:p>
            <a:pPr algn="ctr">
              <a:lnSpc>
                <a:spcPts val="3953"/>
              </a:lnSpc>
            </a:pPr>
            <a:r>
              <a:rPr lang="fr-FR" sz="3838" b="1" noProof="0" dirty="0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24 juin 2025</a:t>
            </a:r>
          </a:p>
        </p:txBody>
      </p:sp>
      <p:sp>
        <p:nvSpPr>
          <p:cNvPr id="4" name="Freeform 4"/>
          <p:cNvSpPr/>
          <p:nvPr/>
        </p:nvSpPr>
        <p:spPr>
          <a:xfrm>
            <a:off x="243198" y="202109"/>
            <a:ext cx="2203655" cy="886948"/>
          </a:xfrm>
          <a:custGeom>
            <a:avLst/>
            <a:gdLst/>
            <a:ahLst/>
            <a:cxnLst/>
            <a:rect l="l" t="t" r="r" b="b"/>
            <a:pathLst>
              <a:path w="2203655" h="886948">
                <a:moveTo>
                  <a:pt x="0" y="0"/>
                </a:moveTo>
                <a:lnTo>
                  <a:pt x="2203655" y="0"/>
                </a:lnTo>
                <a:lnTo>
                  <a:pt x="2203655" y="886948"/>
                </a:lnTo>
                <a:lnTo>
                  <a:pt x="0" y="8869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15352707" y="202109"/>
            <a:ext cx="2592016" cy="886948"/>
          </a:xfrm>
          <a:custGeom>
            <a:avLst/>
            <a:gdLst/>
            <a:ahLst/>
            <a:cxnLst/>
            <a:rect l="l" t="t" r="r" b="b"/>
            <a:pathLst>
              <a:path w="2592016" h="886948">
                <a:moveTo>
                  <a:pt x="0" y="0"/>
                </a:moveTo>
                <a:lnTo>
                  <a:pt x="2592016" y="0"/>
                </a:lnTo>
                <a:lnTo>
                  <a:pt x="2592016" y="886948"/>
                </a:lnTo>
                <a:lnTo>
                  <a:pt x="0" y="88694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7231356" y="2483784"/>
            <a:ext cx="4613776" cy="4827129"/>
          </a:xfrm>
          <a:custGeom>
            <a:avLst/>
            <a:gdLst/>
            <a:ahLst/>
            <a:cxnLst/>
            <a:rect l="l" t="t" r="r" b="b"/>
            <a:pathLst>
              <a:path w="4613776" h="4827129">
                <a:moveTo>
                  <a:pt x="0" y="0"/>
                </a:moveTo>
                <a:lnTo>
                  <a:pt x="4613776" y="0"/>
                </a:lnTo>
                <a:lnTo>
                  <a:pt x="4613776" y="4827129"/>
                </a:lnTo>
                <a:lnTo>
                  <a:pt x="0" y="482712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78D8FA-0463-7E73-3687-35025275A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C14631E-D468-0B53-2EFF-C0A9025044A1}"/>
              </a:ext>
            </a:extLst>
          </p:cNvPr>
          <p:cNvSpPr txBox="1"/>
          <p:nvPr/>
        </p:nvSpPr>
        <p:spPr>
          <a:xfrm>
            <a:off x="1101749" y="1616280"/>
            <a:ext cx="6724109" cy="74564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Informations attendues par la Préfecture de la part des autres entreprises</a:t>
            </a:r>
          </a:p>
          <a:p>
            <a:pPr marL="279852" indent="-398084">
              <a:lnSpc>
                <a:spcPts val="3872"/>
              </a:lnSpc>
              <a:buFont typeface="Arial"/>
              <a:buChar char="⚬"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Seulement s’il y a une mise en danger de la population</a:t>
            </a:r>
          </a:p>
          <a:p>
            <a:pPr marL="279852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Ou si cette entreprise peut/doit apporter des moyens à l’Etat</a:t>
            </a:r>
          </a:p>
          <a:p>
            <a:pPr>
              <a:lnSpc>
                <a:spcPts val="3872"/>
              </a:lnSpc>
              <a:defRPr/>
            </a:pPr>
            <a:r>
              <a:rPr lang="fr-FR" sz="2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Informations attendues par les entreprises de la Préfecture</a:t>
            </a:r>
          </a:p>
          <a:p>
            <a:pPr marL="342900" indent="-342900">
              <a:lnSpc>
                <a:spcPts val="3872"/>
              </a:lnSpc>
              <a:buFont typeface="Courier New" panose="02070309020205020404" pitchFamily="49" charset="0"/>
              <a:buChar char="o"/>
              <a:defRPr/>
            </a:pPr>
            <a:r>
              <a:rPr lang="fr-FR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Les consignes de sécurité</a:t>
            </a:r>
          </a:p>
          <a:p>
            <a:pPr marL="342900" indent="-342900">
              <a:lnSpc>
                <a:spcPts val="3872"/>
              </a:lnSpc>
              <a:buFont typeface="Courier New" panose="02070309020205020404" pitchFamily="49" charset="0"/>
              <a:buChar char="o"/>
              <a:defRPr/>
            </a:pPr>
            <a:r>
              <a:rPr lang="fr-FR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Le temps de rétablissement de l’ensemble des impacts opérateurs</a:t>
            </a:r>
          </a:p>
          <a:p>
            <a:pPr marL="342900" indent="-342900">
              <a:lnSpc>
                <a:spcPts val="3872"/>
              </a:lnSpc>
              <a:buFont typeface="Courier New" panose="02070309020205020404" pitchFamily="49" charset="0"/>
              <a:buChar char="o"/>
              <a:defRPr/>
            </a:pPr>
            <a:r>
              <a:rPr lang="fr-FR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La mise en sécurité de la population et l’accès à minima à de l’eau pour boire.</a:t>
            </a:r>
          </a:p>
          <a:p>
            <a:pPr marL="279852" indent="-398084">
              <a:lnSpc>
                <a:spcPts val="3872"/>
              </a:lnSpc>
              <a:buFont typeface="Courier New" panose="02070309020205020404" pitchFamily="49" charset="0"/>
              <a:buChar char="o"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Les autres reçoivent la communication par le canal officiel des informations Préfecture.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D53B64C-927D-6E27-9E4B-2BB8E12F209F}"/>
              </a:ext>
            </a:extLst>
          </p:cNvPr>
          <p:cNvSpPr txBox="1"/>
          <p:nvPr/>
        </p:nvSpPr>
        <p:spPr>
          <a:xfrm>
            <a:off x="5426183" y="427488"/>
            <a:ext cx="6399029" cy="673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ET LES AUTRES ENTREPRISES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Wingdings" panose="05000000000000000000" pitchFamily="2" charset="2"/>
              </a:rPr>
              <a:t>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54A7CC7-104A-70AC-5903-62E58F41C31E}"/>
              </a:ext>
            </a:extLst>
          </p:cNvPr>
          <p:cNvSpPr/>
          <p:nvPr/>
        </p:nvSpPr>
        <p:spPr>
          <a:xfrm>
            <a:off x="16518194" y="76200"/>
            <a:ext cx="1712656" cy="1678858"/>
          </a:xfrm>
          <a:custGeom>
            <a:avLst/>
            <a:gdLst/>
            <a:ahLst/>
            <a:cxnLst/>
            <a:rect l="l" t="t" r="r" b="b"/>
            <a:pathLst>
              <a:path w="2701132" h="2826040">
                <a:moveTo>
                  <a:pt x="0" y="0"/>
                </a:moveTo>
                <a:lnTo>
                  <a:pt x="2701132" y="0"/>
                </a:lnTo>
                <a:lnTo>
                  <a:pt x="2701132" y="2826040"/>
                </a:lnTo>
                <a:lnTo>
                  <a:pt x="0" y="28260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4EA73113-B99D-2B74-7C5D-0B5D485FA1B6}"/>
              </a:ext>
            </a:extLst>
          </p:cNvPr>
          <p:cNvGrpSpPr/>
          <p:nvPr/>
        </p:nvGrpSpPr>
        <p:grpSpPr>
          <a:xfrm>
            <a:off x="15804256" y="1853528"/>
            <a:ext cx="2426594" cy="2231388"/>
            <a:chOff x="12390655" y="4415901"/>
            <a:chExt cx="2940777" cy="2814156"/>
          </a:xfrm>
        </p:grpSpPr>
        <p:sp>
          <p:nvSpPr>
            <p:cNvPr id="23" name="TextBox 6">
              <a:extLst>
                <a:ext uri="{FF2B5EF4-FFF2-40B4-BE49-F238E27FC236}">
                  <a16:creationId xmlns:a16="http://schemas.microsoft.com/office/drawing/2014/main" id="{DA152D7F-0AA7-80F3-8F40-BBC2FB4650A7}"/>
                </a:ext>
              </a:extLst>
            </p:cNvPr>
            <p:cNvSpPr txBox="1"/>
            <p:nvPr/>
          </p:nvSpPr>
          <p:spPr>
            <a:xfrm>
              <a:off x="12615211" y="6398994"/>
              <a:ext cx="1450277" cy="8310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Bold"/>
                  <a:ea typeface="Open Sans Bold"/>
                  <a:cs typeface="Open Sans Bold"/>
                  <a:sym typeface="Open Sans Bold"/>
                </a:rPr>
                <a:t>COD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Bold"/>
                  <a:ea typeface="Open Sans Bold"/>
                  <a:cs typeface="Open Sans Bold"/>
                  <a:sym typeface="Open Sans Bold"/>
                </a:rPr>
                <a:t>Préfecture</a:t>
              </a: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2554B3D4-6BAD-DA8D-5EF8-30958193003D}"/>
                </a:ext>
              </a:extLst>
            </p:cNvPr>
            <p:cNvSpPr/>
            <p:nvPr/>
          </p:nvSpPr>
          <p:spPr>
            <a:xfrm>
              <a:off x="12390655" y="4415901"/>
              <a:ext cx="1899389" cy="1792333"/>
            </a:xfrm>
            <a:custGeom>
              <a:avLst/>
              <a:gdLst/>
              <a:ahLst/>
              <a:cxnLst/>
              <a:rect l="l" t="t" r="r" b="b"/>
              <a:pathLst>
                <a:path w="1899389" h="1792333">
                  <a:moveTo>
                    <a:pt x="0" y="0"/>
                  </a:moveTo>
                  <a:lnTo>
                    <a:pt x="1899389" y="0"/>
                  </a:lnTo>
                  <a:lnTo>
                    <a:pt x="1899389" y="1792332"/>
                  </a:lnTo>
                  <a:lnTo>
                    <a:pt x="0" y="1792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A827FE7A-D1B6-9FF4-1FE2-204B8B62BF5D}"/>
                </a:ext>
              </a:extLst>
            </p:cNvPr>
            <p:cNvSpPr/>
            <p:nvPr/>
          </p:nvSpPr>
          <p:spPr>
            <a:xfrm rot="21489962">
              <a:off x="14411122" y="4660049"/>
              <a:ext cx="920310" cy="1533851"/>
            </a:xfrm>
            <a:custGeom>
              <a:avLst/>
              <a:gdLst/>
              <a:ahLst/>
              <a:cxnLst/>
              <a:rect l="l" t="t" r="r" b="b"/>
              <a:pathLst>
                <a:path w="920310" h="1533851">
                  <a:moveTo>
                    <a:pt x="0" y="0"/>
                  </a:moveTo>
                  <a:lnTo>
                    <a:pt x="920310" y="0"/>
                  </a:lnTo>
                  <a:lnTo>
                    <a:pt x="920310" y="1533851"/>
                  </a:lnTo>
                  <a:lnTo>
                    <a:pt x="0" y="1533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A344D80-58BF-D53D-2225-E0D94DC400E5}"/>
              </a:ext>
            </a:extLst>
          </p:cNvPr>
          <p:cNvGrpSpPr/>
          <p:nvPr/>
        </p:nvGrpSpPr>
        <p:grpSpPr>
          <a:xfrm>
            <a:off x="15930992" y="7242484"/>
            <a:ext cx="1712656" cy="2291638"/>
            <a:chOff x="3293541" y="4415901"/>
            <a:chExt cx="2159669" cy="2705162"/>
          </a:xfrm>
        </p:grpSpPr>
        <p:sp>
          <p:nvSpPr>
            <p:cNvPr id="27" name="TextBox 5">
              <a:extLst>
                <a:ext uri="{FF2B5EF4-FFF2-40B4-BE49-F238E27FC236}">
                  <a16:creationId xmlns:a16="http://schemas.microsoft.com/office/drawing/2014/main" id="{5749B0C7-3AB3-7999-31A5-EA2F99911778}"/>
                </a:ext>
              </a:extLst>
            </p:cNvPr>
            <p:cNvSpPr txBox="1"/>
            <p:nvPr/>
          </p:nvSpPr>
          <p:spPr>
            <a:xfrm>
              <a:off x="3293541" y="6343191"/>
              <a:ext cx="2159669" cy="7778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Bold"/>
                  <a:ea typeface="Open Sans Bold"/>
                  <a:cs typeface="Open Sans Bold"/>
                  <a:sym typeface="Open Sans Bold"/>
                </a:rPr>
                <a:t>Cellule de crise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Bold"/>
                  <a:ea typeface="Open Sans Bold"/>
                  <a:cs typeface="Open Sans Bold"/>
                  <a:sym typeface="Open Sans Bold"/>
                </a:rPr>
                <a:t>Secteur privé</a:t>
              </a:r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0021C72A-6C35-28EC-AF86-3F0EE17FF701}"/>
                </a:ext>
              </a:extLst>
            </p:cNvPr>
            <p:cNvSpPr/>
            <p:nvPr/>
          </p:nvSpPr>
          <p:spPr>
            <a:xfrm>
              <a:off x="3599265" y="4415901"/>
              <a:ext cx="1364911" cy="1829204"/>
            </a:xfrm>
            <a:custGeom>
              <a:avLst/>
              <a:gdLst/>
              <a:ahLst/>
              <a:cxnLst/>
              <a:rect l="l" t="t" r="r" b="b"/>
              <a:pathLst>
                <a:path w="1364911" h="1829204">
                  <a:moveTo>
                    <a:pt x="0" y="0"/>
                  </a:moveTo>
                  <a:lnTo>
                    <a:pt x="1364911" y="0"/>
                  </a:lnTo>
                  <a:lnTo>
                    <a:pt x="1364911" y="1829204"/>
                  </a:lnTo>
                  <a:lnTo>
                    <a:pt x="0" y="1829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001CA44D-BBE9-BF0F-D516-714DFE7612D7}"/>
              </a:ext>
            </a:extLst>
          </p:cNvPr>
          <p:cNvCxnSpPr/>
          <p:nvPr/>
        </p:nvCxnSpPr>
        <p:spPr>
          <a:xfrm>
            <a:off x="16686891" y="4365283"/>
            <a:ext cx="0" cy="27726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">
            <a:extLst>
              <a:ext uri="{FF2B5EF4-FFF2-40B4-BE49-F238E27FC236}">
                <a16:creationId xmlns:a16="http://schemas.microsoft.com/office/drawing/2014/main" id="{5D438CAC-C003-3EC9-C194-45E95E93A00A}"/>
              </a:ext>
            </a:extLst>
          </p:cNvPr>
          <p:cNvSpPr txBox="1"/>
          <p:nvPr/>
        </p:nvSpPr>
        <p:spPr>
          <a:xfrm>
            <a:off x="8625698" y="1643929"/>
            <a:ext cx="7020702" cy="7443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Le cœur métier de l’Entreprise :</a:t>
            </a:r>
          </a:p>
          <a:p>
            <a:pPr marL="0" marR="0" lvl="0" indent="0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latin typeface="Open Sans Bold"/>
                <a:ea typeface="Open Sans Bold"/>
                <a:cs typeface="Open Sans Bold"/>
                <a:sym typeface="Open Sans Bold"/>
              </a:rPr>
              <a:t>Crise: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279852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S’assurer du bilan humain sur ces collaborateurs</a:t>
            </a:r>
          </a:p>
          <a:p>
            <a:pPr marL="279852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Gérer l’impact perte continuité d’activité sur ses clients</a:t>
            </a:r>
          </a:p>
          <a:p>
            <a:pPr marL="279852" indent="-398084">
              <a:lnSpc>
                <a:spcPts val="3872"/>
              </a:lnSpc>
              <a:buFont typeface="Arial"/>
              <a:buChar char="⚬"/>
              <a:defRPr/>
            </a:pPr>
            <a:endParaRPr lang="fr-FR" sz="2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>
              <a:lnSpc>
                <a:spcPts val="3872"/>
              </a:lnSpc>
              <a:defRPr/>
            </a:pPr>
            <a:r>
              <a:rPr lang="fr-FR" sz="2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Continuité d’activité</a:t>
            </a:r>
          </a:p>
          <a:p>
            <a:pPr marL="279852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Gérer l’indisponibilité des collaborateurs</a:t>
            </a:r>
          </a:p>
          <a:p>
            <a:pPr marL="279852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Gérer l’indisponibilité des bâtiments</a:t>
            </a:r>
          </a:p>
          <a:p>
            <a:pPr marL="737052" lvl="1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Incendie</a:t>
            </a:r>
          </a:p>
          <a:p>
            <a:pPr marL="737052" lvl="1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Sanitaire</a:t>
            </a:r>
          </a:p>
          <a:p>
            <a:pPr marL="737052" lvl="1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Mesure de confinement/couvre feux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marR="0" lvl="0" indent="0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574C0E2D-D64E-9B49-C101-ACF821FAC0D1}"/>
              </a:ext>
            </a:extLst>
          </p:cNvPr>
          <p:cNvSpPr/>
          <p:nvPr/>
        </p:nvSpPr>
        <p:spPr>
          <a:xfrm>
            <a:off x="72297" y="9640632"/>
            <a:ext cx="1605924" cy="646368"/>
          </a:xfrm>
          <a:custGeom>
            <a:avLst/>
            <a:gdLst/>
            <a:ahLst/>
            <a:cxnLst/>
            <a:rect l="l" t="t" r="r" b="b"/>
            <a:pathLst>
              <a:path w="1605924" h="646368">
                <a:moveTo>
                  <a:pt x="0" y="0"/>
                </a:moveTo>
                <a:lnTo>
                  <a:pt x="1605924" y="0"/>
                </a:lnTo>
                <a:lnTo>
                  <a:pt x="1605924" y="646368"/>
                </a:lnTo>
                <a:lnTo>
                  <a:pt x="0" y="6463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00EAE396-4A7D-A8B3-7112-E006C52BB11B}"/>
              </a:ext>
            </a:extLst>
          </p:cNvPr>
          <p:cNvSpPr/>
          <p:nvPr/>
        </p:nvSpPr>
        <p:spPr>
          <a:xfrm>
            <a:off x="15875083" y="9640632"/>
            <a:ext cx="1898739" cy="649719"/>
          </a:xfrm>
          <a:custGeom>
            <a:avLst/>
            <a:gdLst/>
            <a:ahLst/>
            <a:cxnLst/>
            <a:rect l="l" t="t" r="r" b="b"/>
            <a:pathLst>
              <a:path w="1898739" h="649719">
                <a:moveTo>
                  <a:pt x="0" y="0"/>
                </a:moveTo>
                <a:lnTo>
                  <a:pt x="1898739" y="0"/>
                </a:lnTo>
                <a:lnTo>
                  <a:pt x="1898739" y="649720"/>
                </a:lnTo>
                <a:lnTo>
                  <a:pt x="0" y="649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149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D9CA6A-52EF-0FDA-DDBD-30FC6FEA0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A1BBD6A-A870-5560-0E57-D136F95B6DA4}"/>
              </a:ext>
            </a:extLst>
          </p:cNvPr>
          <p:cNvSpPr txBox="1"/>
          <p:nvPr/>
        </p:nvSpPr>
        <p:spPr>
          <a:xfrm>
            <a:off x="816265" y="1915844"/>
            <a:ext cx="9079902" cy="6744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5715" marR="0" lvl="1" indent="0" algn="l" defTabSz="914400" rtl="0" eaLnBrk="1" fontAlgn="auto" latinLnBrk="0" hangingPunct="1">
              <a:lnSpc>
                <a:spcPts val="51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IMPACTS CRISE :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Humain (blessés, décès)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Image/ médiatique (couverture locale/ nationale)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Juridiques 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Règlementaires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Financiers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Clients</a:t>
            </a:r>
          </a:p>
          <a:p>
            <a:pPr marL="796168" marR="0" lvl="2" indent="0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95715" marR="0" lvl="1" indent="0" algn="l" defTabSz="914400" rtl="0" eaLnBrk="1" fontAlgn="auto" latinLnBrk="0" hangingPunct="1">
              <a:lnSpc>
                <a:spcPts val="51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IMPACTS CONTINUITE D’ACTIVITE :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Indisponibilité du personnel 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Indisponibilité bâtiments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Indisponibilité IT (tertiaire et industriel)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Indisponibilité prestataires critiques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31DA9DD-0EFE-9C6F-1215-F37349F12FA4}"/>
              </a:ext>
            </a:extLst>
          </p:cNvPr>
          <p:cNvSpPr txBox="1"/>
          <p:nvPr/>
        </p:nvSpPr>
        <p:spPr>
          <a:xfrm>
            <a:off x="5292228" y="242240"/>
            <a:ext cx="7703543" cy="673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SCENARIO – IMPACTS ENTREPRISES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A28E65F-8915-2372-D892-4CA860374C70}"/>
              </a:ext>
            </a:extLst>
          </p:cNvPr>
          <p:cNvSpPr/>
          <p:nvPr/>
        </p:nvSpPr>
        <p:spPr>
          <a:xfrm>
            <a:off x="16518194" y="76200"/>
            <a:ext cx="1712656" cy="1678858"/>
          </a:xfrm>
          <a:custGeom>
            <a:avLst/>
            <a:gdLst/>
            <a:ahLst/>
            <a:cxnLst/>
            <a:rect l="l" t="t" r="r" b="b"/>
            <a:pathLst>
              <a:path w="2701132" h="2826040">
                <a:moveTo>
                  <a:pt x="0" y="0"/>
                </a:moveTo>
                <a:lnTo>
                  <a:pt x="2701132" y="0"/>
                </a:lnTo>
                <a:lnTo>
                  <a:pt x="2701132" y="2826040"/>
                </a:lnTo>
                <a:lnTo>
                  <a:pt x="0" y="28260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E2246580-F8EA-5934-0EA8-2C50507287D5}"/>
              </a:ext>
            </a:extLst>
          </p:cNvPr>
          <p:cNvGraphicFramePr/>
          <p:nvPr/>
        </p:nvGraphicFramePr>
        <p:xfrm>
          <a:off x="10781071" y="1231272"/>
          <a:ext cx="6180580" cy="4203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1412EC55-8BFF-EDA5-F42F-6CAEB0CB14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64844"/>
              </p:ext>
            </p:extLst>
          </p:nvPr>
        </p:nvGraphicFramePr>
        <p:xfrm>
          <a:off x="10978219" y="5698364"/>
          <a:ext cx="5983432" cy="4203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Freeform 18">
            <a:extLst>
              <a:ext uri="{FF2B5EF4-FFF2-40B4-BE49-F238E27FC236}">
                <a16:creationId xmlns:a16="http://schemas.microsoft.com/office/drawing/2014/main" id="{E8AEE8EB-4F51-574F-F998-69773F8E2F6D}"/>
              </a:ext>
            </a:extLst>
          </p:cNvPr>
          <p:cNvSpPr/>
          <p:nvPr/>
        </p:nvSpPr>
        <p:spPr>
          <a:xfrm>
            <a:off x="72297" y="9640632"/>
            <a:ext cx="1605924" cy="646368"/>
          </a:xfrm>
          <a:custGeom>
            <a:avLst/>
            <a:gdLst/>
            <a:ahLst/>
            <a:cxnLst/>
            <a:rect l="l" t="t" r="r" b="b"/>
            <a:pathLst>
              <a:path w="1605924" h="646368">
                <a:moveTo>
                  <a:pt x="0" y="0"/>
                </a:moveTo>
                <a:lnTo>
                  <a:pt x="1605924" y="0"/>
                </a:lnTo>
                <a:lnTo>
                  <a:pt x="1605924" y="646368"/>
                </a:lnTo>
                <a:lnTo>
                  <a:pt x="0" y="6463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896B2651-D726-F843-A2FD-6F3939AB851B}"/>
              </a:ext>
            </a:extLst>
          </p:cNvPr>
          <p:cNvSpPr/>
          <p:nvPr/>
        </p:nvSpPr>
        <p:spPr>
          <a:xfrm>
            <a:off x="15875083" y="9640632"/>
            <a:ext cx="1898739" cy="649719"/>
          </a:xfrm>
          <a:custGeom>
            <a:avLst/>
            <a:gdLst/>
            <a:ahLst/>
            <a:cxnLst/>
            <a:rect l="l" t="t" r="r" b="b"/>
            <a:pathLst>
              <a:path w="1898739" h="649719">
                <a:moveTo>
                  <a:pt x="0" y="0"/>
                </a:moveTo>
                <a:lnTo>
                  <a:pt x="1898739" y="0"/>
                </a:lnTo>
                <a:lnTo>
                  <a:pt x="1898739" y="649720"/>
                </a:lnTo>
                <a:lnTo>
                  <a:pt x="0" y="64972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293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7425B-F4CC-C825-E95F-4C5D18115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2E90904C-F5DC-0471-560E-49233D4E5886}"/>
              </a:ext>
            </a:extLst>
          </p:cNvPr>
          <p:cNvSpPr/>
          <p:nvPr/>
        </p:nvSpPr>
        <p:spPr>
          <a:xfrm>
            <a:off x="0" y="-64928"/>
            <a:ext cx="18526098" cy="19382796"/>
          </a:xfrm>
          <a:custGeom>
            <a:avLst/>
            <a:gdLst/>
            <a:ahLst/>
            <a:cxnLst/>
            <a:rect l="l" t="t" r="r" b="b"/>
            <a:pathLst>
              <a:path w="18526098" h="19382796">
                <a:moveTo>
                  <a:pt x="0" y="0"/>
                </a:moveTo>
                <a:lnTo>
                  <a:pt x="18526098" y="0"/>
                </a:lnTo>
                <a:lnTo>
                  <a:pt x="18526098" y="19382795"/>
                </a:lnTo>
                <a:lnTo>
                  <a:pt x="0" y="1938279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FA55DB6D-AF9A-A9D7-33EC-CB83A3F6F7DF}"/>
              </a:ext>
            </a:extLst>
          </p:cNvPr>
          <p:cNvSpPr txBox="1"/>
          <p:nvPr/>
        </p:nvSpPr>
        <p:spPr>
          <a:xfrm>
            <a:off x="5499683" y="7466332"/>
            <a:ext cx="926019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31"/>
              </a:lnSpc>
            </a:pPr>
            <a:r>
              <a:rPr lang="fr-FR" sz="6438" b="1" noProof="0" dirty="0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Vos retours!</a:t>
            </a:r>
            <a:endParaRPr lang="fr-FR" sz="3838" b="1" noProof="0" dirty="0">
              <a:solidFill>
                <a:srgbClr val="000000"/>
              </a:solidFill>
              <a:latin typeface="Neue Machina Ultra-Bold"/>
              <a:ea typeface="Neue Machina Ultra-Bold"/>
              <a:cs typeface="Neue Machina Ultra-Bold"/>
              <a:sym typeface="Neue Machina Ultra-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E0B0AB8-B898-079D-7098-7AE66BBFECB0}"/>
              </a:ext>
            </a:extLst>
          </p:cNvPr>
          <p:cNvSpPr/>
          <p:nvPr/>
        </p:nvSpPr>
        <p:spPr>
          <a:xfrm>
            <a:off x="243198" y="202109"/>
            <a:ext cx="2203655" cy="886948"/>
          </a:xfrm>
          <a:custGeom>
            <a:avLst/>
            <a:gdLst/>
            <a:ahLst/>
            <a:cxnLst/>
            <a:rect l="l" t="t" r="r" b="b"/>
            <a:pathLst>
              <a:path w="2203655" h="886948">
                <a:moveTo>
                  <a:pt x="0" y="0"/>
                </a:moveTo>
                <a:lnTo>
                  <a:pt x="2203655" y="0"/>
                </a:lnTo>
                <a:lnTo>
                  <a:pt x="2203655" y="886948"/>
                </a:lnTo>
                <a:lnTo>
                  <a:pt x="0" y="8869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91F3025-4A8E-E59C-0826-8C13B7303EDC}"/>
              </a:ext>
            </a:extLst>
          </p:cNvPr>
          <p:cNvSpPr/>
          <p:nvPr/>
        </p:nvSpPr>
        <p:spPr>
          <a:xfrm>
            <a:off x="15352707" y="202109"/>
            <a:ext cx="2592016" cy="886948"/>
          </a:xfrm>
          <a:custGeom>
            <a:avLst/>
            <a:gdLst/>
            <a:ahLst/>
            <a:cxnLst/>
            <a:rect l="l" t="t" r="r" b="b"/>
            <a:pathLst>
              <a:path w="2592016" h="886948">
                <a:moveTo>
                  <a:pt x="0" y="0"/>
                </a:moveTo>
                <a:lnTo>
                  <a:pt x="2592016" y="0"/>
                </a:lnTo>
                <a:lnTo>
                  <a:pt x="2592016" y="886948"/>
                </a:lnTo>
                <a:lnTo>
                  <a:pt x="0" y="88694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ACC9C0A-283A-41CB-9A66-282AC13F8D92}"/>
              </a:ext>
            </a:extLst>
          </p:cNvPr>
          <p:cNvSpPr/>
          <p:nvPr/>
        </p:nvSpPr>
        <p:spPr>
          <a:xfrm>
            <a:off x="7231356" y="2483784"/>
            <a:ext cx="4613776" cy="4827129"/>
          </a:xfrm>
          <a:custGeom>
            <a:avLst/>
            <a:gdLst/>
            <a:ahLst/>
            <a:cxnLst/>
            <a:rect l="l" t="t" r="r" b="b"/>
            <a:pathLst>
              <a:path w="4613776" h="4827129">
                <a:moveTo>
                  <a:pt x="0" y="0"/>
                </a:moveTo>
                <a:lnTo>
                  <a:pt x="4613776" y="0"/>
                </a:lnTo>
                <a:lnTo>
                  <a:pt x="4613776" y="4827129"/>
                </a:lnTo>
                <a:lnTo>
                  <a:pt x="0" y="482712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290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89D800-043F-3D99-2669-C2D8FB8F8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23EA08E-B584-4431-6AF9-D139981D1CD6}"/>
              </a:ext>
            </a:extLst>
          </p:cNvPr>
          <p:cNvSpPr txBox="1"/>
          <p:nvPr/>
        </p:nvSpPr>
        <p:spPr>
          <a:xfrm>
            <a:off x="949001" y="2101423"/>
            <a:ext cx="8404549" cy="1435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marR="0" lvl="0" indent="0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93E0124-A1C3-19CD-B180-D2E210E4E772}"/>
              </a:ext>
            </a:extLst>
          </p:cNvPr>
          <p:cNvSpPr/>
          <p:nvPr/>
        </p:nvSpPr>
        <p:spPr>
          <a:xfrm>
            <a:off x="16518194" y="76200"/>
            <a:ext cx="1712656" cy="1678858"/>
          </a:xfrm>
          <a:custGeom>
            <a:avLst/>
            <a:gdLst/>
            <a:ahLst/>
            <a:cxnLst/>
            <a:rect l="l" t="t" r="r" b="b"/>
            <a:pathLst>
              <a:path w="2701132" h="2826040">
                <a:moveTo>
                  <a:pt x="0" y="0"/>
                </a:moveTo>
                <a:lnTo>
                  <a:pt x="2701132" y="0"/>
                </a:lnTo>
                <a:lnTo>
                  <a:pt x="2701132" y="2826040"/>
                </a:lnTo>
                <a:lnTo>
                  <a:pt x="0" y="28260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32DAB-6240-3CD0-B523-9DAFC656D969}"/>
              </a:ext>
            </a:extLst>
          </p:cNvPr>
          <p:cNvSpPr txBox="1"/>
          <p:nvPr/>
        </p:nvSpPr>
        <p:spPr>
          <a:xfrm>
            <a:off x="4814272" y="446205"/>
            <a:ext cx="8659456" cy="469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RETOUR JOUEURS – PRÉPARATION ET INGÉNIERIE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05D4EA78-EFE4-41F8-1A0E-98C3A94BCD13}"/>
              </a:ext>
            </a:extLst>
          </p:cNvPr>
          <p:cNvSpPr txBox="1"/>
          <p:nvPr/>
        </p:nvSpPr>
        <p:spPr>
          <a:xfrm>
            <a:off x="949001" y="1622342"/>
            <a:ext cx="8659456" cy="8937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38968" lvl="1">
              <a:lnSpc>
                <a:spcPts val="3872"/>
              </a:lnSpc>
              <a:defRPr/>
            </a:pPr>
            <a:r>
              <a:rPr lang="fr-FR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Remarques globales :</a:t>
            </a:r>
          </a:p>
          <a:p>
            <a:pPr marL="737052" lvl="1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Trop peu préparés/ difficultés de compréhension des rôles</a:t>
            </a:r>
          </a:p>
          <a:p>
            <a:pPr marL="1194252" lvl="2" indent="-398084">
              <a:lnSpc>
                <a:spcPts val="3872"/>
              </a:lnSpc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Avoir les rôles en amont et les missions de chacun</a:t>
            </a:r>
          </a:p>
          <a:p>
            <a:pPr marL="737052" lvl="1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Encore plus de précisions : sur les capacités « techniques » de l’entreprise et de l’Etat, une synthèse d’un PCA</a:t>
            </a:r>
          </a:p>
          <a:p>
            <a:pPr marL="737052" lvl="1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Des outils de crise « digitaux » à disposition</a:t>
            </a:r>
          </a:p>
          <a:p>
            <a:pPr marL="737052" lvl="1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Plus de temps</a:t>
            </a:r>
          </a:p>
          <a:p>
            <a:pPr marL="737052" lvl="1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Une mise en scène conférence de Presse encore plus poussée et réaliste avec une salle dédiée </a:t>
            </a:r>
          </a:p>
          <a:p>
            <a:pPr marL="338968" lvl="1">
              <a:lnSpc>
                <a:spcPts val="3872"/>
              </a:lnSpc>
              <a:defRPr/>
            </a:pPr>
            <a:endParaRPr lang="fr-FR" sz="20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38968" lvl="1">
              <a:lnSpc>
                <a:spcPts val="3872"/>
              </a:lnSpc>
              <a:defRPr/>
            </a:pPr>
            <a:r>
              <a:rPr lang="fr-FR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Scénario - Interactions et inputs:</a:t>
            </a:r>
          </a:p>
          <a:p>
            <a:pPr marL="737052" lvl="1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Très bon dosage d’inputs</a:t>
            </a:r>
          </a:p>
          <a:p>
            <a:pPr marL="737052" lvl="1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Plus d’input pour aider à l’interaction entre cellules</a:t>
            </a:r>
          </a:p>
          <a:p>
            <a:pPr marL="1194252" lvl="2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Suggestion d’ajouter un « officier de liaison »</a:t>
            </a:r>
          </a:p>
          <a:p>
            <a:pPr marL="737052" lvl="1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Bon rythme</a:t>
            </a:r>
          </a:p>
          <a:p>
            <a:pPr marL="737052" lvl="1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Des difficultés dans les interactions avec les animateurs : manque d’informations ou problématiques techniques – </a:t>
            </a:r>
            <a:r>
              <a:rPr lang="fr-FR" sz="2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outils à revoir</a:t>
            </a:r>
          </a:p>
          <a:p>
            <a:pPr marL="0" marR="0" lvl="0" indent="0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B0AEA68-42A3-29D2-1825-AAFAA0D9D7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3368" y="1622342"/>
            <a:ext cx="6629074" cy="209888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0C5931C-0E0B-DE69-4B77-B7FC0A208E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3368" y="7782040"/>
            <a:ext cx="6629074" cy="242876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DE75795-5F15-D060-720A-16E252E39D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3368" y="5891588"/>
            <a:ext cx="6629074" cy="214884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1E7A84C-FE89-AC91-82E9-5B2E6E9C36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3368" y="3463183"/>
            <a:ext cx="6629074" cy="2578203"/>
          </a:xfrm>
          <a:prstGeom prst="rect">
            <a:avLst/>
          </a:prstGeom>
        </p:spPr>
      </p:pic>
      <p:sp>
        <p:nvSpPr>
          <p:cNvPr id="10" name="Freeform 18">
            <a:extLst>
              <a:ext uri="{FF2B5EF4-FFF2-40B4-BE49-F238E27FC236}">
                <a16:creationId xmlns:a16="http://schemas.microsoft.com/office/drawing/2014/main" id="{F36DEB3B-2810-31DA-E776-7F2EC713B603}"/>
              </a:ext>
            </a:extLst>
          </p:cNvPr>
          <p:cNvSpPr/>
          <p:nvPr/>
        </p:nvSpPr>
        <p:spPr>
          <a:xfrm>
            <a:off x="72297" y="9640632"/>
            <a:ext cx="1605924" cy="646368"/>
          </a:xfrm>
          <a:custGeom>
            <a:avLst/>
            <a:gdLst/>
            <a:ahLst/>
            <a:cxnLst/>
            <a:rect l="l" t="t" r="r" b="b"/>
            <a:pathLst>
              <a:path w="1605924" h="646368">
                <a:moveTo>
                  <a:pt x="0" y="0"/>
                </a:moveTo>
                <a:lnTo>
                  <a:pt x="1605924" y="0"/>
                </a:lnTo>
                <a:lnTo>
                  <a:pt x="1605924" y="646368"/>
                </a:lnTo>
                <a:lnTo>
                  <a:pt x="0" y="6463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F243BEEE-EE79-9D49-D94A-A1880E1632F9}"/>
              </a:ext>
            </a:extLst>
          </p:cNvPr>
          <p:cNvSpPr/>
          <p:nvPr/>
        </p:nvSpPr>
        <p:spPr>
          <a:xfrm>
            <a:off x="15875083" y="9640632"/>
            <a:ext cx="1898739" cy="649719"/>
          </a:xfrm>
          <a:custGeom>
            <a:avLst/>
            <a:gdLst/>
            <a:ahLst/>
            <a:cxnLst/>
            <a:rect l="l" t="t" r="r" b="b"/>
            <a:pathLst>
              <a:path w="1898739" h="649719">
                <a:moveTo>
                  <a:pt x="0" y="0"/>
                </a:moveTo>
                <a:lnTo>
                  <a:pt x="1898739" y="0"/>
                </a:lnTo>
                <a:lnTo>
                  <a:pt x="1898739" y="649720"/>
                </a:lnTo>
                <a:lnTo>
                  <a:pt x="0" y="64972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002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68FBF6-906D-5ADA-C770-5674DC1D0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4432099-4DA9-532E-64DA-C6F8EB0AA1E5}"/>
              </a:ext>
            </a:extLst>
          </p:cNvPr>
          <p:cNvSpPr txBox="1"/>
          <p:nvPr/>
        </p:nvSpPr>
        <p:spPr>
          <a:xfrm>
            <a:off x="949001" y="2101423"/>
            <a:ext cx="8404549" cy="1435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marR="0" lvl="0" indent="0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6E0DD79-5FA8-D675-5B06-B38CB550AC4A}"/>
              </a:ext>
            </a:extLst>
          </p:cNvPr>
          <p:cNvSpPr/>
          <p:nvPr/>
        </p:nvSpPr>
        <p:spPr>
          <a:xfrm>
            <a:off x="16518194" y="76200"/>
            <a:ext cx="1712656" cy="1678858"/>
          </a:xfrm>
          <a:custGeom>
            <a:avLst/>
            <a:gdLst/>
            <a:ahLst/>
            <a:cxnLst/>
            <a:rect l="l" t="t" r="r" b="b"/>
            <a:pathLst>
              <a:path w="2701132" h="2826040">
                <a:moveTo>
                  <a:pt x="0" y="0"/>
                </a:moveTo>
                <a:lnTo>
                  <a:pt x="2701132" y="0"/>
                </a:lnTo>
                <a:lnTo>
                  <a:pt x="2701132" y="2826040"/>
                </a:lnTo>
                <a:lnTo>
                  <a:pt x="0" y="28260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43CB5-D7AD-56FB-9BE4-A87F6CC08A25}"/>
              </a:ext>
            </a:extLst>
          </p:cNvPr>
          <p:cNvSpPr txBox="1"/>
          <p:nvPr/>
        </p:nvSpPr>
        <p:spPr>
          <a:xfrm>
            <a:off x="4814271" y="446205"/>
            <a:ext cx="9206497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LE DOSSIER JOUEUR TRES COMPLET ! Une première</a:t>
            </a:r>
          </a:p>
        </p:txBody>
      </p:sp>
      <p:sp>
        <p:nvSpPr>
          <p:cNvPr id="10" name="Freeform 18">
            <a:extLst>
              <a:ext uri="{FF2B5EF4-FFF2-40B4-BE49-F238E27FC236}">
                <a16:creationId xmlns:a16="http://schemas.microsoft.com/office/drawing/2014/main" id="{F6D8DF61-329F-D0D1-A4E7-63454DA46753}"/>
              </a:ext>
            </a:extLst>
          </p:cNvPr>
          <p:cNvSpPr/>
          <p:nvPr/>
        </p:nvSpPr>
        <p:spPr>
          <a:xfrm>
            <a:off x="72297" y="9640632"/>
            <a:ext cx="1605924" cy="646368"/>
          </a:xfrm>
          <a:custGeom>
            <a:avLst/>
            <a:gdLst/>
            <a:ahLst/>
            <a:cxnLst/>
            <a:rect l="l" t="t" r="r" b="b"/>
            <a:pathLst>
              <a:path w="1605924" h="646368">
                <a:moveTo>
                  <a:pt x="0" y="0"/>
                </a:moveTo>
                <a:lnTo>
                  <a:pt x="1605924" y="0"/>
                </a:lnTo>
                <a:lnTo>
                  <a:pt x="1605924" y="646368"/>
                </a:lnTo>
                <a:lnTo>
                  <a:pt x="0" y="6463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E46DF5C2-8D63-6430-A146-1413CA37F891}"/>
              </a:ext>
            </a:extLst>
          </p:cNvPr>
          <p:cNvSpPr/>
          <p:nvPr/>
        </p:nvSpPr>
        <p:spPr>
          <a:xfrm>
            <a:off x="15875083" y="9640632"/>
            <a:ext cx="1898739" cy="649719"/>
          </a:xfrm>
          <a:custGeom>
            <a:avLst/>
            <a:gdLst/>
            <a:ahLst/>
            <a:cxnLst/>
            <a:rect l="l" t="t" r="r" b="b"/>
            <a:pathLst>
              <a:path w="1898739" h="649719">
                <a:moveTo>
                  <a:pt x="0" y="0"/>
                </a:moveTo>
                <a:lnTo>
                  <a:pt x="1898739" y="0"/>
                </a:lnTo>
                <a:lnTo>
                  <a:pt x="1898739" y="649720"/>
                </a:lnTo>
                <a:lnTo>
                  <a:pt x="0" y="64972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73D7F4D-357A-C8A1-B7AA-3F749C43BB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001" y="1137971"/>
            <a:ext cx="4200556" cy="601031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568E5C4-1CA6-B3E6-3D1B-78EDA03433C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819" y="2944424"/>
            <a:ext cx="4229131" cy="586744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AC3AB3A-ED90-0FC4-A970-A67C6C20460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3957" y="2262165"/>
            <a:ext cx="4095780" cy="576266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DCF849F-AE8B-AE3D-D831-A2FA1B11611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842" y="3767360"/>
            <a:ext cx="4200556" cy="597221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7D773BF-0C3A-61D7-EB3F-C0C72C03643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0769" y="2157390"/>
            <a:ext cx="4210081" cy="597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92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111E56-F18F-EEF5-5542-A0C630789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B35CEC63-64A7-18C5-63E7-07D0693FD225}"/>
              </a:ext>
            </a:extLst>
          </p:cNvPr>
          <p:cNvSpPr txBox="1"/>
          <p:nvPr/>
        </p:nvSpPr>
        <p:spPr>
          <a:xfrm>
            <a:off x="949001" y="2101423"/>
            <a:ext cx="8404549" cy="1435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marR="0" lvl="0" indent="0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7DD5F4F-38DE-4AE4-7707-D0B3380FD347}"/>
              </a:ext>
            </a:extLst>
          </p:cNvPr>
          <p:cNvSpPr/>
          <p:nvPr/>
        </p:nvSpPr>
        <p:spPr>
          <a:xfrm>
            <a:off x="16518194" y="76200"/>
            <a:ext cx="1712656" cy="1678858"/>
          </a:xfrm>
          <a:custGeom>
            <a:avLst/>
            <a:gdLst/>
            <a:ahLst/>
            <a:cxnLst/>
            <a:rect l="l" t="t" r="r" b="b"/>
            <a:pathLst>
              <a:path w="2701132" h="2826040">
                <a:moveTo>
                  <a:pt x="0" y="0"/>
                </a:moveTo>
                <a:lnTo>
                  <a:pt x="2701132" y="0"/>
                </a:lnTo>
                <a:lnTo>
                  <a:pt x="2701132" y="2826040"/>
                </a:lnTo>
                <a:lnTo>
                  <a:pt x="0" y="28260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F28A25-F4CE-4FFD-E3B1-D132F7063AFB}"/>
              </a:ext>
            </a:extLst>
          </p:cNvPr>
          <p:cNvSpPr txBox="1"/>
          <p:nvPr/>
        </p:nvSpPr>
        <p:spPr>
          <a:xfrm>
            <a:off x="5632849" y="401678"/>
            <a:ext cx="7022302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RETOURS JOUEURS – FORMAT EXERCICE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BFB0BA98-42AF-3030-68F6-DCDE0C8EE0FA}"/>
              </a:ext>
            </a:extLst>
          </p:cNvPr>
          <p:cNvSpPr txBox="1"/>
          <p:nvPr/>
        </p:nvSpPr>
        <p:spPr>
          <a:xfrm>
            <a:off x="515460" y="1830195"/>
            <a:ext cx="8404549" cy="988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79852" indent="-398084">
              <a:buFont typeface="Arial"/>
              <a:buChar char="⚬"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Unanimité sur le format et sur le l’intérêt d’avoir une interaction public/privé</a:t>
            </a:r>
          </a:p>
          <a:p>
            <a:pPr marL="0" marR="0" lvl="0" indent="0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631380-7220-F350-444B-9605CE085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840" y="2742190"/>
            <a:ext cx="7770368" cy="68465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D332CEB-050C-E079-A4D6-4888CBA1D1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3550" y="2913423"/>
            <a:ext cx="8763867" cy="6504079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8C755E8C-357D-C74B-0B86-AC493EE0A954}"/>
              </a:ext>
            </a:extLst>
          </p:cNvPr>
          <p:cNvSpPr txBox="1"/>
          <p:nvPr/>
        </p:nvSpPr>
        <p:spPr>
          <a:xfrm>
            <a:off x="9367993" y="1839874"/>
            <a:ext cx="8404549" cy="1265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79852" indent="-398084">
              <a:buFont typeface="Arial"/>
              <a:buChar char="⚬"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La coordination entre les cellules bien testées mais une collaboration en demi-teinte</a:t>
            </a:r>
          </a:p>
          <a:p>
            <a:pPr marL="737052" lvl="1" indent="-398084">
              <a:buFont typeface="Arial"/>
              <a:buChar char="⚬"/>
              <a:defRPr/>
            </a:pPr>
            <a:r>
              <a:rPr lang="fr-F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En grande partie liée aux problématiques techniques rencontrés</a:t>
            </a:r>
            <a:endParaRPr kumimoji="0" lang="fr-FR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 marL="0" marR="0" lvl="0" indent="0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729AEECA-052A-7345-EB76-BCBD51796A84}"/>
              </a:ext>
            </a:extLst>
          </p:cNvPr>
          <p:cNvSpPr/>
          <p:nvPr/>
        </p:nvSpPr>
        <p:spPr>
          <a:xfrm>
            <a:off x="72297" y="9640632"/>
            <a:ext cx="1605924" cy="646368"/>
          </a:xfrm>
          <a:custGeom>
            <a:avLst/>
            <a:gdLst/>
            <a:ahLst/>
            <a:cxnLst/>
            <a:rect l="l" t="t" r="r" b="b"/>
            <a:pathLst>
              <a:path w="1605924" h="646368">
                <a:moveTo>
                  <a:pt x="0" y="0"/>
                </a:moveTo>
                <a:lnTo>
                  <a:pt x="1605924" y="0"/>
                </a:lnTo>
                <a:lnTo>
                  <a:pt x="1605924" y="646368"/>
                </a:lnTo>
                <a:lnTo>
                  <a:pt x="0" y="6463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F9EE54B2-3509-9AFB-6C00-5FE83F0F6F22}"/>
              </a:ext>
            </a:extLst>
          </p:cNvPr>
          <p:cNvSpPr/>
          <p:nvPr/>
        </p:nvSpPr>
        <p:spPr>
          <a:xfrm>
            <a:off x="15875083" y="9640632"/>
            <a:ext cx="1898739" cy="649719"/>
          </a:xfrm>
          <a:custGeom>
            <a:avLst/>
            <a:gdLst/>
            <a:ahLst/>
            <a:cxnLst/>
            <a:rect l="l" t="t" r="r" b="b"/>
            <a:pathLst>
              <a:path w="1898739" h="649719">
                <a:moveTo>
                  <a:pt x="0" y="0"/>
                </a:moveTo>
                <a:lnTo>
                  <a:pt x="1898739" y="0"/>
                </a:lnTo>
                <a:lnTo>
                  <a:pt x="1898739" y="649720"/>
                </a:lnTo>
                <a:lnTo>
                  <a:pt x="0" y="64972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212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48F12D-0D74-5698-D414-CE10297D2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DF79DEA-C238-5333-5B64-C830C7B3B0F1}"/>
              </a:ext>
            </a:extLst>
          </p:cNvPr>
          <p:cNvSpPr txBox="1"/>
          <p:nvPr/>
        </p:nvSpPr>
        <p:spPr>
          <a:xfrm>
            <a:off x="949001" y="2101423"/>
            <a:ext cx="8404549" cy="1435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marR="0" lvl="0" indent="0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839A1B4-E131-5AD0-C71B-749409B48056}"/>
              </a:ext>
            </a:extLst>
          </p:cNvPr>
          <p:cNvSpPr/>
          <p:nvPr/>
        </p:nvSpPr>
        <p:spPr>
          <a:xfrm>
            <a:off x="16518194" y="76200"/>
            <a:ext cx="1712656" cy="1678858"/>
          </a:xfrm>
          <a:custGeom>
            <a:avLst/>
            <a:gdLst/>
            <a:ahLst/>
            <a:cxnLst/>
            <a:rect l="l" t="t" r="r" b="b"/>
            <a:pathLst>
              <a:path w="2701132" h="2826040">
                <a:moveTo>
                  <a:pt x="0" y="0"/>
                </a:moveTo>
                <a:lnTo>
                  <a:pt x="2701132" y="0"/>
                </a:lnTo>
                <a:lnTo>
                  <a:pt x="2701132" y="2826040"/>
                </a:lnTo>
                <a:lnTo>
                  <a:pt x="0" y="28260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FD26FC-9721-3B22-5B63-47BD6EB98B33}"/>
              </a:ext>
            </a:extLst>
          </p:cNvPr>
          <p:cNvSpPr txBox="1"/>
          <p:nvPr/>
        </p:nvSpPr>
        <p:spPr>
          <a:xfrm>
            <a:off x="4533901" y="698262"/>
            <a:ext cx="11163300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Retour joueurs – Moments forts !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D3F8CED7-FA01-C6C6-9A4E-628E0A04EE3E}"/>
              </a:ext>
            </a:extLst>
          </p:cNvPr>
          <p:cNvSpPr txBox="1"/>
          <p:nvPr/>
        </p:nvSpPr>
        <p:spPr>
          <a:xfrm>
            <a:off x="949001" y="2101423"/>
            <a:ext cx="8194999" cy="7436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38968" marR="0" lvl="1" indent="0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Revenus souvent :</a:t>
            </a:r>
          </a:p>
          <a:p>
            <a:pPr marL="737052" marR="0" lvl="1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La conférence de Presse ! (revenue souvent)</a:t>
            </a:r>
          </a:p>
          <a:p>
            <a:pPr marL="737052" marR="0" lvl="1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L’annonce du décès</a:t>
            </a:r>
          </a:p>
          <a:p>
            <a:pPr marL="737052" marR="0" lvl="1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Collectif</a:t>
            </a:r>
          </a:p>
          <a:p>
            <a:pPr marL="737052" marR="0" lvl="1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37052" marR="0" lvl="1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37052" marR="0" lvl="1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Priorisation</a:t>
            </a:r>
          </a:p>
          <a:p>
            <a:pPr marL="737052" marR="0" lvl="1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Synthétisation : plan d’actions et point de situation</a:t>
            </a:r>
          </a:p>
          <a:p>
            <a:pPr marL="737052" marR="0" lvl="1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Le rôle d’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anticipation</a:t>
            </a:r>
          </a:p>
          <a:p>
            <a:pPr marL="737052" marR="0" lvl="1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« Prise de décisions » = des cellules fonctionnelles malgré des membres qui se rencontraient</a:t>
            </a:r>
          </a:p>
          <a:p>
            <a:pPr marL="737052" marR="0" lvl="1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L’ingénierie du scénario : « Le point de départ de toutes les informations qui permettent ensuite de gérer la crise. »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marR="0" lvl="0" indent="0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id="{80E825FC-90CC-E494-A7B1-7AF653DB6788}"/>
              </a:ext>
            </a:extLst>
          </p:cNvPr>
          <p:cNvSpPr/>
          <p:nvPr/>
        </p:nvSpPr>
        <p:spPr>
          <a:xfrm>
            <a:off x="72297" y="9640632"/>
            <a:ext cx="1605924" cy="646368"/>
          </a:xfrm>
          <a:custGeom>
            <a:avLst/>
            <a:gdLst/>
            <a:ahLst/>
            <a:cxnLst/>
            <a:rect l="l" t="t" r="r" b="b"/>
            <a:pathLst>
              <a:path w="1605924" h="646368">
                <a:moveTo>
                  <a:pt x="0" y="0"/>
                </a:moveTo>
                <a:lnTo>
                  <a:pt x="1605924" y="0"/>
                </a:lnTo>
                <a:lnTo>
                  <a:pt x="1605924" y="646368"/>
                </a:lnTo>
                <a:lnTo>
                  <a:pt x="0" y="6463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DA04F11A-AC00-2F69-FDC3-811E4BD4832A}"/>
              </a:ext>
            </a:extLst>
          </p:cNvPr>
          <p:cNvSpPr/>
          <p:nvPr/>
        </p:nvSpPr>
        <p:spPr>
          <a:xfrm>
            <a:off x="15875083" y="9640632"/>
            <a:ext cx="1898739" cy="649719"/>
          </a:xfrm>
          <a:custGeom>
            <a:avLst/>
            <a:gdLst/>
            <a:ahLst/>
            <a:cxnLst/>
            <a:rect l="l" t="t" r="r" b="b"/>
            <a:pathLst>
              <a:path w="1898739" h="649719">
                <a:moveTo>
                  <a:pt x="0" y="0"/>
                </a:moveTo>
                <a:lnTo>
                  <a:pt x="1898739" y="0"/>
                </a:lnTo>
                <a:lnTo>
                  <a:pt x="1898739" y="649720"/>
                </a:lnTo>
                <a:lnTo>
                  <a:pt x="0" y="64972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10" name="Image 9" descr="Une image contenant intérieur, meubles, mur, tableau blanc&#10;&#10;Le contenu généré par l’IA peut être incorrect.">
            <a:extLst>
              <a:ext uri="{FF2B5EF4-FFF2-40B4-BE49-F238E27FC236}">
                <a16:creationId xmlns:a16="http://schemas.microsoft.com/office/drawing/2014/main" id="{46BC114B-F677-CFD1-680C-5BCBAAB6E9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1688123"/>
            <a:ext cx="5378450" cy="358563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3072009-19DB-9BE2-C228-845F6F6E11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7401" y="1602153"/>
            <a:ext cx="4419600" cy="2946400"/>
          </a:xfrm>
          <a:prstGeom prst="rect">
            <a:avLst/>
          </a:prstGeom>
        </p:spPr>
      </p:pic>
      <p:pic>
        <p:nvPicPr>
          <p:cNvPr id="13" name="Image 12" descr="Une image contenant intérieur, mur, habits, personne&#10;&#10;Le contenu généré par l’IA peut être incorrect.">
            <a:extLst>
              <a:ext uri="{FF2B5EF4-FFF2-40B4-BE49-F238E27FC236}">
                <a16:creationId xmlns:a16="http://schemas.microsoft.com/office/drawing/2014/main" id="{13DD83C1-1CC0-CE53-7F04-65B4BC84D1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0201" y="4470400"/>
            <a:ext cx="4876800" cy="3251200"/>
          </a:xfrm>
          <a:prstGeom prst="rect">
            <a:avLst/>
          </a:prstGeom>
        </p:spPr>
      </p:pic>
      <p:pic>
        <p:nvPicPr>
          <p:cNvPr id="16" name="Image 15" descr="Une image contenant intérieur, personne, Immeuble de bureaux, ordinateur&#10;&#10;Le contenu généré par l’IA peut être incorrect.">
            <a:extLst>
              <a:ext uri="{FF2B5EF4-FFF2-40B4-BE49-F238E27FC236}">
                <a16:creationId xmlns:a16="http://schemas.microsoft.com/office/drawing/2014/main" id="{1052D7D7-9395-29B6-9F89-2BB98D73F86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816" y="6712616"/>
            <a:ext cx="4734924" cy="31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28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4BC3C9-7205-F772-0941-FA9F89AE9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7F2651F-B149-EFCB-75E3-6A5D3330F870}"/>
              </a:ext>
            </a:extLst>
          </p:cNvPr>
          <p:cNvSpPr txBox="1"/>
          <p:nvPr/>
        </p:nvSpPr>
        <p:spPr>
          <a:xfrm>
            <a:off x="949001" y="2101423"/>
            <a:ext cx="8404549" cy="1435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marR="0" lvl="0" indent="0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888EE9A-634F-716C-875E-DE8465AB3E7B}"/>
              </a:ext>
            </a:extLst>
          </p:cNvPr>
          <p:cNvSpPr/>
          <p:nvPr/>
        </p:nvSpPr>
        <p:spPr>
          <a:xfrm>
            <a:off x="16518194" y="76200"/>
            <a:ext cx="1712656" cy="1678858"/>
          </a:xfrm>
          <a:custGeom>
            <a:avLst/>
            <a:gdLst/>
            <a:ahLst/>
            <a:cxnLst/>
            <a:rect l="l" t="t" r="r" b="b"/>
            <a:pathLst>
              <a:path w="2701132" h="2826040">
                <a:moveTo>
                  <a:pt x="0" y="0"/>
                </a:moveTo>
                <a:lnTo>
                  <a:pt x="2701132" y="0"/>
                </a:lnTo>
                <a:lnTo>
                  <a:pt x="2701132" y="2826040"/>
                </a:lnTo>
                <a:lnTo>
                  <a:pt x="0" y="28260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38F9D9-4869-573C-D3A9-D644DB52D867}"/>
              </a:ext>
            </a:extLst>
          </p:cNvPr>
          <p:cNvSpPr txBox="1"/>
          <p:nvPr/>
        </p:nvSpPr>
        <p:spPr>
          <a:xfrm>
            <a:off x="6088743" y="447809"/>
            <a:ext cx="5136840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RETOURS JOUEURS - OUTILS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FBE6D0D6-80D5-9E4B-F31D-10A283C96EC4}"/>
              </a:ext>
            </a:extLst>
          </p:cNvPr>
          <p:cNvSpPr txBox="1"/>
          <p:nvPr/>
        </p:nvSpPr>
        <p:spPr>
          <a:xfrm>
            <a:off x="949002" y="2101423"/>
            <a:ext cx="8049855" cy="1941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7052" marR="0" lvl="1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Un intérêt pour le suivi des actions et le point de situation dans les retours des joueurs</a:t>
            </a:r>
          </a:p>
          <a:p>
            <a:pPr marL="737052" marR="0" lvl="1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Réalisés sous différents formats en fonction des cellules : paperboard ou versions digitales/ partagées via </a:t>
            </a:r>
            <a:r>
              <a:rPr lang="fr-FR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Teams</a:t>
            </a:r>
            <a:endParaRPr kumimoji="0" lang="fr-FR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3DC3ACF-8DC0-1E8E-7EBF-23E23E680D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9" y="4802972"/>
            <a:ext cx="12061369" cy="451132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1EFD750-AC18-5A98-D777-7FC0B01BD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0741" y="1377320"/>
            <a:ext cx="6026460" cy="215911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238D04E-48C8-8FDC-D478-DF9B3DCC1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04390" y="2456875"/>
            <a:ext cx="6007409" cy="187334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E002511-5EEC-C99E-FFE3-BB1EFB4347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23440" y="4756515"/>
            <a:ext cx="6007409" cy="4557781"/>
          </a:xfrm>
          <a:prstGeom prst="rect">
            <a:avLst/>
          </a:prstGeom>
        </p:spPr>
      </p:pic>
      <p:sp>
        <p:nvSpPr>
          <p:cNvPr id="6" name="Freeform 18">
            <a:extLst>
              <a:ext uri="{FF2B5EF4-FFF2-40B4-BE49-F238E27FC236}">
                <a16:creationId xmlns:a16="http://schemas.microsoft.com/office/drawing/2014/main" id="{03C877D6-4B97-D8AA-344C-B2D804592090}"/>
              </a:ext>
            </a:extLst>
          </p:cNvPr>
          <p:cNvSpPr/>
          <p:nvPr/>
        </p:nvSpPr>
        <p:spPr>
          <a:xfrm>
            <a:off x="72297" y="9640632"/>
            <a:ext cx="1605924" cy="646368"/>
          </a:xfrm>
          <a:custGeom>
            <a:avLst/>
            <a:gdLst/>
            <a:ahLst/>
            <a:cxnLst/>
            <a:rect l="l" t="t" r="r" b="b"/>
            <a:pathLst>
              <a:path w="1605924" h="646368">
                <a:moveTo>
                  <a:pt x="0" y="0"/>
                </a:moveTo>
                <a:lnTo>
                  <a:pt x="1605924" y="0"/>
                </a:lnTo>
                <a:lnTo>
                  <a:pt x="1605924" y="646368"/>
                </a:lnTo>
                <a:lnTo>
                  <a:pt x="0" y="6463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19">
            <a:extLst>
              <a:ext uri="{FF2B5EF4-FFF2-40B4-BE49-F238E27FC236}">
                <a16:creationId xmlns:a16="http://schemas.microsoft.com/office/drawing/2014/main" id="{0C3122C4-9CD3-5991-B25C-2FF38752CFCF}"/>
              </a:ext>
            </a:extLst>
          </p:cNvPr>
          <p:cNvSpPr/>
          <p:nvPr/>
        </p:nvSpPr>
        <p:spPr>
          <a:xfrm>
            <a:off x="15875083" y="9640632"/>
            <a:ext cx="1898739" cy="649719"/>
          </a:xfrm>
          <a:custGeom>
            <a:avLst/>
            <a:gdLst/>
            <a:ahLst/>
            <a:cxnLst/>
            <a:rect l="l" t="t" r="r" b="b"/>
            <a:pathLst>
              <a:path w="1898739" h="649719">
                <a:moveTo>
                  <a:pt x="0" y="0"/>
                </a:moveTo>
                <a:lnTo>
                  <a:pt x="1898739" y="0"/>
                </a:lnTo>
                <a:lnTo>
                  <a:pt x="1898739" y="649720"/>
                </a:lnTo>
                <a:lnTo>
                  <a:pt x="0" y="64972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317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E0279E-CD73-0C3D-8D2D-1EAF574A6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32613161-6A4C-A662-3EAC-4169ECEC7B7F}"/>
              </a:ext>
            </a:extLst>
          </p:cNvPr>
          <p:cNvSpPr txBox="1"/>
          <p:nvPr/>
        </p:nvSpPr>
        <p:spPr>
          <a:xfrm>
            <a:off x="3841750" y="481106"/>
            <a:ext cx="10604499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EVALUATION DES ÉQUIPES PAR LEURS COACHS EN CELLULE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59D3895-554C-0442-BB53-8BB268F393AB}"/>
              </a:ext>
            </a:extLst>
          </p:cNvPr>
          <p:cNvSpPr/>
          <p:nvPr/>
        </p:nvSpPr>
        <p:spPr>
          <a:xfrm>
            <a:off x="16518194" y="76200"/>
            <a:ext cx="1712656" cy="1678858"/>
          </a:xfrm>
          <a:custGeom>
            <a:avLst/>
            <a:gdLst/>
            <a:ahLst/>
            <a:cxnLst/>
            <a:rect l="l" t="t" r="r" b="b"/>
            <a:pathLst>
              <a:path w="2701132" h="2826040">
                <a:moveTo>
                  <a:pt x="0" y="0"/>
                </a:moveTo>
                <a:lnTo>
                  <a:pt x="2701132" y="0"/>
                </a:lnTo>
                <a:lnTo>
                  <a:pt x="2701132" y="2826040"/>
                </a:lnTo>
                <a:lnTo>
                  <a:pt x="0" y="28260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489B062-7A24-48A0-3978-F25877359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300" y="4322006"/>
            <a:ext cx="10127556" cy="48419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E902A1-2401-16C2-80A1-4741441C7722}"/>
              </a:ext>
            </a:extLst>
          </p:cNvPr>
          <p:cNvSpPr txBox="1"/>
          <p:nvPr/>
        </p:nvSpPr>
        <p:spPr>
          <a:xfrm>
            <a:off x="949001" y="1886724"/>
            <a:ext cx="13651902" cy="2435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7052" lvl="1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Plus de difficultés dans les cellules Préfecture, où les rôles étaient moins ou pas connus des joueurs</a:t>
            </a:r>
          </a:p>
          <a:p>
            <a:pPr marL="737052" lvl="1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De </a:t>
            </a:r>
            <a:r>
              <a:rPr lang="fr-FR" sz="2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bons collectifs </a:t>
            </a:r>
            <a:r>
              <a:rPr lang="fr-FR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– malgré des joueurs qui ne se connaissaient pas !</a:t>
            </a:r>
          </a:p>
          <a:p>
            <a:pPr marL="737052" lvl="1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Des manques de coordination intra et inter cellules</a:t>
            </a:r>
          </a:p>
          <a:p>
            <a:pPr marL="737052" lvl="1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La </a:t>
            </a:r>
            <a:r>
              <a:rPr lang="fr-FR" sz="2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gestion des victimes </a:t>
            </a:r>
            <a:r>
              <a:rPr lang="fr-FR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a mis en difficulté certaines cellules</a:t>
            </a:r>
          </a:p>
          <a:p>
            <a:pPr marL="0" marR="0" lvl="0" indent="0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F60F44B-9A03-8D28-91EC-245B7FE95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1558" y="6197602"/>
            <a:ext cx="6559292" cy="2020072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8DF9DD4-5A40-CA67-3CE5-419BDA34BFBD}"/>
              </a:ext>
            </a:extLst>
          </p:cNvPr>
          <p:cNvSpPr/>
          <p:nvPr/>
        </p:nvSpPr>
        <p:spPr>
          <a:xfrm>
            <a:off x="14137851" y="6699444"/>
            <a:ext cx="4092999" cy="1448599"/>
          </a:xfrm>
          <a:prstGeom prst="roundRect">
            <a:avLst/>
          </a:prstGeom>
          <a:solidFill>
            <a:srgbClr val="859AE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Présence et accompagnement des coachs appréciés par les équipes !</a:t>
            </a: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CBC3DD82-FCEB-DFA2-B6ED-196B8F21A964}"/>
              </a:ext>
            </a:extLst>
          </p:cNvPr>
          <p:cNvSpPr/>
          <p:nvPr/>
        </p:nvSpPr>
        <p:spPr>
          <a:xfrm>
            <a:off x="72297" y="9640632"/>
            <a:ext cx="1605924" cy="646368"/>
          </a:xfrm>
          <a:custGeom>
            <a:avLst/>
            <a:gdLst/>
            <a:ahLst/>
            <a:cxnLst/>
            <a:rect l="l" t="t" r="r" b="b"/>
            <a:pathLst>
              <a:path w="1605924" h="646368">
                <a:moveTo>
                  <a:pt x="0" y="0"/>
                </a:moveTo>
                <a:lnTo>
                  <a:pt x="1605924" y="0"/>
                </a:lnTo>
                <a:lnTo>
                  <a:pt x="1605924" y="646368"/>
                </a:lnTo>
                <a:lnTo>
                  <a:pt x="0" y="6463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19">
            <a:extLst>
              <a:ext uri="{FF2B5EF4-FFF2-40B4-BE49-F238E27FC236}">
                <a16:creationId xmlns:a16="http://schemas.microsoft.com/office/drawing/2014/main" id="{85F41A49-A8B4-CCA4-773B-518A930A86DB}"/>
              </a:ext>
            </a:extLst>
          </p:cNvPr>
          <p:cNvSpPr/>
          <p:nvPr/>
        </p:nvSpPr>
        <p:spPr>
          <a:xfrm>
            <a:off x="15875083" y="9640632"/>
            <a:ext cx="1898739" cy="649719"/>
          </a:xfrm>
          <a:custGeom>
            <a:avLst/>
            <a:gdLst/>
            <a:ahLst/>
            <a:cxnLst/>
            <a:rect l="l" t="t" r="r" b="b"/>
            <a:pathLst>
              <a:path w="1898739" h="649719">
                <a:moveTo>
                  <a:pt x="0" y="0"/>
                </a:moveTo>
                <a:lnTo>
                  <a:pt x="1898739" y="0"/>
                </a:lnTo>
                <a:lnTo>
                  <a:pt x="1898739" y="649720"/>
                </a:lnTo>
                <a:lnTo>
                  <a:pt x="0" y="64972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117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E3F455-78BE-4FBA-A1E9-C133CA49D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5178C3F-5C6A-C454-706C-CC646EE2AACB}"/>
              </a:ext>
            </a:extLst>
          </p:cNvPr>
          <p:cNvSpPr txBox="1"/>
          <p:nvPr/>
        </p:nvSpPr>
        <p:spPr>
          <a:xfrm>
            <a:off x="7086665" y="447809"/>
            <a:ext cx="4114669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GESTION DES VICTIMES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9FD29EF-685F-16D7-CC8D-5D219B9E65F0}"/>
              </a:ext>
            </a:extLst>
          </p:cNvPr>
          <p:cNvSpPr/>
          <p:nvPr/>
        </p:nvSpPr>
        <p:spPr>
          <a:xfrm>
            <a:off x="16518194" y="76200"/>
            <a:ext cx="1712656" cy="1678858"/>
          </a:xfrm>
          <a:custGeom>
            <a:avLst/>
            <a:gdLst/>
            <a:ahLst/>
            <a:cxnLst/>
            <a:rect l="l" t="t" r="r" b="b"/>
            <a:pathLst>
              <a:path w="2701132" h="2826040">
                <a:moveTo>
                  <a:pt x="0" y="0"/>
                </a:moveTo>
                <a:lnTo>
                  <a:pt x="2701132" y="0"/>
                </a:lnTo>
                <a:lnTo>
                  <a:pt x="2701132" y="2826040"/>
                </a:lnTo>
                <a:lnTo>
                  <a:pt x="0" y="28260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2CF7C38-32DB-3245-FA85-E05D947CC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80" y="2095676"/>
            <a:ext cx="9029175" cy="7351496"/>
          </a:xfrm>
          <a:prstGeom prst="rect">
            <a:avLst/>
          </a:prstGeom>
        </p:spPr>
      </p:pic>
      <p:pic>
        <p:nvPicPr>
          <p:cNvPr id="8" name="Image 7" descr="Une image contenant texte, capture d’écran, Police, logo&#10;&#10;Le contenu généré par l’IA peut être incorrect.">
            <a:extLst>
              <a:ext uri="{FF2B5EF4-FFF2-40B4-BE49-F238E27FC236}">
                <a16:creationId xmlns:a16="http://schemas.microsoft.com/office/drawing/2014/main" id="{7553C427-75FD-2299-AE72-7ACB9773C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1439" y="2181357"/>
            <a:ext cx="4786755" cy="7180133"/>
          </a:xfrm>
          <a:prstGeom prst="rect">
            <a:avLst/>
          </a:prstGeom>
        </p:spPr>
      </p:pic>
      <p:sp>
        <p:nvSpPr>
          <p:cNvPr id="3" name="Freeform 18">
            <a:extLst>
              <a:ext uri="{FF2B5EF4-FFF2-40B4-BE49-F238E27FC236}">
                <a16:creationId xmlns:a16="http://schemas.microsoft.com/office/drawing/2014/main" id="{458FC5E2-007F-75B3-A52D-4E4B6E8F2DA8}"/>
              </a:ext>
            </a:extLst>
          </p:cNvPr>
          <p:cNvSpPr/>
          <p:nvPr/>
        </p:nvSpPr>
        <p:spPr>
          <a:xfrm>
            <a:off x="72297" y="9640632"/>
            <a:ext cx="1605924" cy="646368"/>
          </a:xfrm>
          <a:custGeom>
            <a:avLst/>
            <a:gdLst/>
            <a:ahLst/>
            <a:cxnLst/>
            <a:rect l="l" t="t" r="r" b="b"/>
            <a:pathLst>
              <a:path w="1605924" h="646368">
                <a:moveTo>
                  <a:pt x="0" y="0"/>
                </a:moveTo>
                <a:lnTo>
                  <a:pt x="1605924" y="0"/>
                </a:lnTo>
                <a:lnTo>
                  <a:pt x="1605924" y="646368"/>
                </a:lnTo>
                <a:lnTo>
                  <a:pt x="0" y="6463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3DE3B594-0876-7AC9-4B5D-E0C36BFCD151}"/>
              </a:ext>
            </a:extLst>
          </p:cNvPr>
          <p:cNvSpPr/>
          <p:nvPr/>
        </p:nvSpPr>
        <p:spPr>
          <a:xfrm>
            <a:off x="15875083" y="9640632"/>
            <a:ext cx="1898739" cy="649719"/>
          </a:xfrm>
          <a:custGeom>
            <a:avLst/>
            <a:gdLst/>
            <a:ahLst/>
            <a:cxnLst/>
            <a:rect l="l" t="t" r="r" b="b"/>
            <a:pathLst>
              <a:path w="1898739" h="649719">
                <a:moveTo>
                  <a:pt x="0" y="0"/>
                </a:moveTo>
                <a:lnTo>
                  <a:pt x="1898739" y="0"/>
                </a:lnTo>
                <a:lnTo>
                  <a:pt x="1898739" y="649720"/>
                </a:lnTo>
                <a:lnTo>
                  <a:pt x="0" y="64972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11C834-25CA-28A6-43B5-021B013C700C}"/>
              </a:ext>
            </a:extLst>
          </p:cNvPr>
          <p:cNvSpPr/>
          <p:nvPr/>
        </p:nvSpPr>
        <p:spPr>
          <a:xfrm>
            <a:off x="11308862" y="9078795"/>
            <a:ext cx="2508738" cy="296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@L-ebore</a:t>
            </a:r>
          </a:p>
        </p:txBody>
      </p:sp>
    </p:spTree>
    <p:extLst>
      <p:ext uri="{BB962C8B-B14F-4D97-AF65-F5344CB8AC3E}">
        <p14:creationId xmlns:p14="http://schemas.microsoft.com/office/powerpoint/2010/main" val="420048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5308960" y="514350"/>
            <a:ext cx="7670081" cy="552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SOMMAIRE</a:t>
            </a:r>
            <a:endParaRPr lang="en-US" sz="3200" dirty="0"/>
          </a:p>
        </p:txBody>
      </p:sp>
      <p:sp>
        <p:nvSpPr>
          <p:cNvPr id="18" name="Freeform 18"/>
          <p:cNvSpPr/>
          <p:nvPr/>
        </p:nvSpPr>
        <p:spPr>
          <a:xfrm>
            <a:off x="243198" y="202109"/>
            <a:ext cx="1605924" cy="646368"/>
          </a:xfrm>
          <a:custGeom>
            <a:avLst/>
            <a:gdLst/>
            <a:ahLst/>
            <a:cxnLst/>
            <a:rect l="l" t="t" r="r" b="b"/>
            <a:pathLst>
              <a:path w="1605924" h="646368">
                <a:moveTo>
                  <a:pt x="0" y="0"/>
                </a:moveTo>
                <a:lnTo>
                  <a:pt x="1605924" y="0"/>
                </a:lnTo>
                <a:lnTo>
                  <a:pt x="1605924" y="646368"/>
                </a:lnTo>
                <a:lnTo>
                  <a:pt x="0" y="6463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9" name="Freeform 19"/>
          <p:cNvSpPr/>
          <p:nvPr/>
        </p:nvSpPr>
        <p:spPr>
          <a:xfrm>
            <a:off x="16045984" y="202109"/>
            <a:ext cx="1898739" cy="649719"/>
          </a:xfrm>
          <a:custGeom>
            <a:avLst/>
            <a:gdLst/>
            <a:ahLst/>
            <a:cxnLst/>
            <a:rect l="l" t="t" r="r" b="b"/>
            <a:pathLst>
              <a:path w="1898739" h="649719">
                <a:moveTo>
                  <a:pt x="0" y="0"/>
                </a:moveTo>
                <a:lnTo>
                  <a:pt x="1898739" y="0"/>
                </a:lnTo>
                <a:lnTo>
                  <a:pt x="1898739" y="649720"/>
                </a:lnTo>
                <a:lnTo>
                  <a:pt x="0" y="64972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C8EFD9EC-2858-349E-4286-6D1E4D72A445}"/>
              </a:ext>
            </a:extLst>
          </p:cNvPr>
          <p:cNvSpPr txBox="1"/>
          <p:nvPr/>
        </p:nvSpPr>
        <p:spPr>
          <a:xfrm>
            <a:off x="2389442" y="2520048"/>
            <a:ext cx="15898558" cy="64925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just">
              <a:lnSpc>
                <a:spcPts val="5909"/>
              </a:lnSpc>
              <a:buAutoNum type="arabicPeriod"/>
            </a:pPr>
            <a:r>
              <a:rPr lang="fr-FR" sz="2800" noProof="0" dirty="0">
                <a:solidFill>
                  <a:srgbClr val="002060"/>
                </a:solidFill>
                <a:latin typeface="Open Sans"/>
                <a:ea typeface="Open Sans Bold"/>
                <a:cs typeface="Open Sans Bold"/>
              </a:rPr>
              <a:t>Intervention </a:t>
            </a:r>
            <a:r>
              <a:rPr lang="fr-FR" sz="2800" dirty="0">
                <a:solidFill>
                  <a:srgbClr val="002060"/>
                </a:solidFill>
                <a:latin typeface="Open Sans"/>
                <a:ea typeface="Open Sans Bold"/>
                <a:cs typeface="Open Sans Bold"/>
              </a:rPr>
              <a:t>du secrétariat général de la zone de défense et de sécurité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fr-FR" sz="2800" noProof="0" dirty="0">
                <a:solidFill>
                  <a:srgbClr val="002060"/>
                </a:solidFill>
                <a:latin typeface="Open Sans"/>
                <a:ea typeface="Open Sans Bold"/>
                <a:cs typeface="Open Sans Bold"/>
              </a:rPr>
              <a:t>Alexandre DIOP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fr-FR" sz="2800" noProof="0" dirty="0">
                <a:solidFill>
                  <a:srgbClr val="002060"/>
                </a:solidFill>
                <a:latin typeface="Open Sans"/>
                <a:ea typeface="Open Sans Bold"/>
                <a:cs typeface="Open Sans Bold"/>
              </a:rPr>
              <a:t>Elodie BOILEAU 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  <a:latin typeface="Open Sans"/>
                <a:ea typeface="Open Sans Bold"/>
                <a:cs typeface="Open Sans Bold"/>
              </a:rPr>
              <a:t>Stephan PORTIER</a:t>
            </a:r>
            <a:endParaRPr lang="fr-FR" sz="2800" noProof="0" dirty="0">
              <a:solidFill>
                <a:srgbClr val="002060"/>
              </a:solidFill>
              <a:latin typeface="Open Sans"/>
              <a:ea typeface="Open Sans Bold"/>
              <a:cs typeface="Open Sans Bold"/>
            </a:endParaRPr>
          </a:p>
          <a:p>
            <a:pPr marL="514350" indent="-514350" algn="just">
              <a:lnSpc>
                <a:spcPts val="5909"/>
              </a:lnSpc>
              <a:buFont typeface="+mj-lt"/>
              <a:buAutoNum type="arabicPeriod"/>
            </a:pPr>
            <a:r>
              <a:rPr lang="fr-FR" sz="2800" noProof="0" dirty="0">
                <a:solidFill>
                  <a:srgbClr val="002060"/>
                </a:solidFill>
                <a:latin typeface="Open Sans"/>
                <a:ea typeface="Open Sans Bold"/>
                <a:cs typeface="Open Sans Bold"/>
              </a:rPr>
              <a:t>Intervention de Cyrille </a:t>
            </a:r>
            <a:r>
              <a:rPr lang="fr-FR" sz="2800" noProof="0" dirty="0" err="1">
                <a:solidFill>
                  <a:srgbClr val="002060"/>
                </a:solidFill>
                <a:latin typeface="Open Sans"/>
                <a:ea typeface="Open Sans Bold"/>
                <a:cs typeface="Open Sans Bold"/>
              </a:rPr>
              <a:t>Hammouda</a:t>
            </a:r>
            <a:r>
              <a:rPr lang="fr-FR" sz="2800" noProof="0" dirty="0">
                <a:solidFill>
                  <a:srgbClr val="002060"/>
                </a:solidFill>
                <a:latin typeface="Open Sans"/>
                <a:ea typeface="Open Sans Bold"/>
                <a:cs typeface="Open Sans Bold"/>
              </a:rPr>
              <a:t> Directeur Technique Outre-Mer de  SUEZ</a:t>
            </a:r>
            <a:endParaRPr lang="fr-FR" sz="2800" dirty="0">
              <a:solidFill>
                <a:srgbClr val="002060"/>
              </a:solidFill>
              <a:latin typeface="Open Sans"/>
              <a:ea typeface="Open Sans Bold"/>
              <a:cs typeface="Open Sans Bold"/>
            </a:endParaRPr>
          </a:p>
          <a:p>
            <a:pPr marL="514350" indent="-514350" algn="just">
              <a:lnSpc>
                <a:spcPts val="5909"/>
              </a:lnSpc>
              <a:buAutoNum type="arabicPeriod"/>
            </a:pPr>
            <a:r>
              <a:rPr lang="fr-FR" sz="2800" noProof="0" dirty="0">
                <a:solidFill>
                  <a:srgbClr val="002060"/>
                </a:solidFill>
                <a:latin typeface="Open Sans"/>
                <a:ea typeface="Open Sans Bold"/>
                <a:cs typeface="Open Sans Bold"/>
              </a:rPr>
              <a:t>REX exercice CCA 2025</a:t>
            </a:r>
            <a:endParaRPr lang="fr-FR" noProof="0" dirty="0">
              <a:solidFill>
                <a:srgbClr val="002060"/>
              </a:solidFill>
              <a:latin typeface="Open Sans"/>
              <a:ea typeface="Calibri"/>
              <a:cs typeface="Calibri"/>
            </a:endParaRPr>
          </a:p>
          <a:p>
            <a:pPr marL="971550" lvl="1" indent="-514350" algn="just">
              <a:lnSpc>
                <a:spcPts val="5909"/>
              </a:lnSpc>
              <a:buFontTx/>
              <a:buAutoNum type="arabicPeriod"/>
            </a:pPr>
            <a:r>
              <a:rPr lang="fr-FR" sz="2800" noProof="0" dirty="0">
                <a:solidFill>
                  <a:srgbClr val="002060"/>
                </a:solidFill>
                <a:latin typeface="Open Sans"/>
                <a:ea typeface="Open Sans Bold"/>
                <a:cs typeface="Open Sans Bold"/>
              </a:rPr>
              <a:t>Objectifs et</a:t>
            </a:r>
            <a:r>
              <a:rPr lang="fr-FR" sz="2800" dirty="0">
                <a:solidFill>
                  <a:srgbClr val="002060"/>
                </a:solidFill>
                <a:latin typeface="Open Sans"/>
                <a:ea typeface="Open Sans Bold"/>
                <a:cs typeface="Open Sans Bold"/>
              </a:rPr>
              <a:t> attendus de l’exercice</a:t>
            </a:r>
          </a:p>
          <a:p>
            <a:pPr marL="971550" lvl="1" indent="-514350" algn="just">
              <a:lnSpc>
                <a:spcPts val="5909"/>
              </a:lnSpc>
              <a:buAutoNum type="arabicPeriod"/>
            </a:pPr>
            <a:r>
              <a:rPr lang="fr-FR" sz="2800" noProof="0" dirty="0">
                <a:solidFill>
                  <a:srgbClr val="002060"/>
                </a:solidFill>
                <a:latin typeface="Open Sans"/>
                <a:ea typeface="Open Sans Bold"/>
                <a:cs typeface="Open Sans Bold"/>
              </a:rPr>
              <a:t>Présentation du contexte de l’exercice</a:t>
            </a:r>
          </a:p>
          <a:p>
            <a:pPr marL="971550" lvl="1" indent="-514350" algn="just">
              <a:lnSpc>
                <a:spcPts val="5909"/>
              </a:lnSpc>
              <a:buAutoNum type="arabicPeriod"/>
            </a:pPr>
            <a:r>
              <a:rPr lang="fr-FR" sz="2800" noProof="0" dirty="0">
                <a:solidFill>
                  <a:srgbClr val="002060"/>
                </a:solidFill>
                <a:latin typeface="Open Sans"/>
                <a:ea typeface="Open Sans Bold"/>
                <a:cs typeface="Open Sans Bold"/>
              </a:rPr>
              <a:t>REX sur le risque lié à l’eau potable</a:t>
            </a:r>
          </a:p>
          <a:p>
            <a:pPr marL="971550" lvl="1" indent="-514350" algn="just">
              <a:lnSpc>
                <a:spcPts val="5909"/>
              </a:lnSpc>
              <a:buAutoNum type="arabicPeriod"/>
            </a:pPr>
            <a:r>
              <a:rPr lang="fr-FR" sz="2800" dirty="0">
                <a:solidFill>
                  <a:srgbClr val="002060"/>
                </a:solidFill>
                <a:latin typeface="Open Sans"/>
                <a:ea typeface="Open Sans Bold"/>
                <a:cs typeface="Open Sans Bold"/>
              </a:rPr>
              <a:t>REX méthodologique de l’exercice</a:t>
            </a:r>
            <a:endParaRPr lang="fr-FR" sz="2800" noProof="0" dirty="0">
              <a:solidFill>
                <a:srgbClr val="002060"/>
              </a:solidFill>
              <a:latin typeface="Open Sans"/>
              <a:ea typeface="Open Sans Bold"/>
              <a:cs typeface="Open Sans Bold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8C6FEED-1B9E-9A64-39CC-2FF41AF5FBDC}"/>
              </a:ext>
            </a:extLst>
          </p:cNvPr>
          <p:cNvSpPr/>
          <p:nvPr/>
        </p:nvSpPr>
        <p:spPr>
          <a:xfrm>
            <a:off x="1941674" y="2711115"/>
            <a:ext cx="96253" cy="4252201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4071A9-4FC9-D212-C559-7E2F44951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20F4A9C-9808-21F9-E613-F8ADB46A74E9}"/>
              </a:ext>
            </a:extLst>
          </p:cNvPr>
          <p:cNvSpPr txBox="1"/>
          <p:nvPr/>
        </p:nvSpPr>
        <p:spPr>
          <a:xfrm>
            <a:off x="3920945" y="373049"/>
            <a:ext cx="10437553" cy="469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ANNONCER UN DÉCÈS D’UN COLLABORATEUR À LA FAMILLE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B53E471-BCC2-5565-D2A5-D10EB57B6D30}"/>
              </a:ext>
            </a:extLst>
          </p:cNvPr>
          <p:cNvSpPr/>
          <p:nvPr/>
        </p:nvSpPr>
        <p:spPr>
          <a:xfrm>
            <a:off x="16518194" y="76200"/>
            <a:ext cx="1712656" cy="1678858"/>
          </a:xfrm>
          <a:custGeom>
            <a:avLst/>
            <a:gdLst/>
            <a:ahLst/>
            <a:cxnLst/>
            <a:rect l="l" t="t" r="r" b="b"/>
            <a:pathLst>
              <a:path w="2701132" h="2826040">
                <a:moveTo>
                  <a:pt x="0" y="0"/>
                </a:moveTo>
                <a:lnTo>
                  <a:pt x="2701132" y="0"/>
                </a:lnTo>
                <a:lnTo>
                  <a:pt x="2701132" y="2826040"/>
                </a:lnTo>
                <a:lnTo>
                  <a:pt x="0" y="28260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DE4E5907-6B69-BAF7-F704-AABCB9C462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0005347"/>
              </p:ext>
            </p:extLst>
          </p:nvPr>
        </p:nvGraphicFramePr>
        <p:xfrm>
          <a:off x="2231233" y="2338824"/>
          <a:ext cx="3379424" cy="3392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A1279756-99A9-1EB8-35E4-663FA0D6F447}"/>
              </a:ext>
            </a:extLst>
          </p:cNvPr>
          <p:cNvSpPr txBox="1"/>
          <p:nvPr/>
        </p:nvSpPr>
        <p:spPr>
          <a:xfrm>
            <a:off x="6412841" y="1909195"/>
            <a:ext cx="6480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/>
              <a:t>2 personnes:</a:t>
            </a:r>
          </a:p>
          <a:p>
            <a:pPr algn="just"/>
            <a:r>
              <a:rPr lang="fr-FR" sz="2400"/>
              <a:t>Manager (légitimer, seul à pouvoir rassurer)</a:t>
            </a:r>
          </a:p>
          <a:p>
            <a:pPr algn="just"/>
            <a:endParaRPr lang="fr-FR" sz="2400"/>
          </a:p>
          <a:p>
            <a:pPr algn="just"/>
            <a:r>
              <a:rPr lang="fr-FR" sz="2400"/>
              <a:t>+ 1 personne soit :</a:t>
            </a:r>
          </a:p>
          <a:p>
            <a:pPr marL="428616" indent="-428616" algn="just">
              <a:buFont typeface="Arial" panose="020B0604020202020204" pitchFamily="34" charset="0"/>
              <a:buChar char="•"/>
            </a:pPr>
            <a:r>
              <a:rPr lang="fr-FR" sz="2400"/>
              <a:t>RH</a:t>
            </a:r>
          </a:p>
          <a:p>
            <a:pPr marL="428616" indent="-428616" algn="just">
              <a:buFont typeface="Arial" panose="020B0604020202020204" pitchFamily="34" charset="0"/>
              <a:buChar char="•"/>
            </a:pPr>
            <a:r>
              <a:rPr lang="fr-FR" sz="2400"/>
              <a:t>Assistante sociale</a:t>
            </a:r>
          </a:p>
          <a:p>
            <a:pPr marL="428616" indent="-428616" algn="just">
              <a:buFont typeface="Arial" panose="020B0604020202020204" pitchFamily="34" charset="0"/>
              <a:buChar char="•"/>
            </a:pPr>
            <a:r>
              <a:rPr lang="fr-FR" sz="2400"/>
              <a:t>Médecin du travail</a:t>
            </a:r>
          </a:p>
          <a:p>
            <a:pPr marL="428616" indent="-428616" algn="just">
              <a:buFont typeface="Arial" panose="020B0604020202020204" pitchFamily="34" charset="0"/>
              <a:buChar char="•"/>
            </a:pPr>
            <a:r>
              <a:rPr lang="fr-FR" sz="2400"/>
              <a:t>SAMU</a:t>
            </a:r>
          </a:p>
          <a:p>
            <a:pPr marL="428616" indent="-428616" algn="just">
              <a:buFont typeface="Arial" panose="020B0604020202020204" pitchFamily="34" charset="0"/>
              <a:buChar char="•"/>
            </a:pPr>
            <a:r>
              <a:rPr lang="fr-FR" sz="2400"/>
              <a:t>Gendarmerie</a:t>
            </a:r>
          </a:p>
          <a:p>
            <a:pPr marL="428616" indent="-428616" algn="just">
              <a:buFont typeface="Arial" panose="020B0604020202020204" pitchFamily="34" charset="0"/>
              <a:buChar char="•"/>
            </a:pPr>
            <a:r>
              <a:rPr lang="fr-FR" sz="2400"/>
              <a:t>Élus (Mairie)</a:t>
            </a:r>
          </a:p>
          <a:p>
            <a:pPr marL="428616" indent="-428616" algn="just">
              <a:buFont typeface="Arial" panose="020B0604020202020204" pitchFamily="34" charset="0"/>
              <a:buChar char="•"/>
            </a:pPr>
            <a:r>
              <a:rPr lang="fr-FR" sz="2400"/>
              <a:t>Collaborateur qui connait bien la famille</a:t>
            </a:r>
          </a:p>
          <a:p>
            <a:pPr marL="428616" indent="-428616" algn="just">
              <a:buFont typeface="Arial" panose="020B0604020202020204" pitchFamily="34" charset="0"/>
              <a:buChar char="•"/>
            </a:pPr>
            <a:r>
              <a:rPr lang="fr-FR" sz="2400"/>
              <a:t>Autres managers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EC6E67C-4F47-E1E7-63DB-B7A5FB7FA401}"/>
              </a:ext>
            </a:extLst>
          </p:cNvPr>
          <p:cNvSpPr/>
          <p:nvPr/>
        </p:nvSpPr>
        <p:spPr>
          <a:xfrm>
            <a:off x="1257300" y="7227851"/>
            <a:ext cx="16243056" cy="19070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16" indent="-428616" algn="just">
              <a:buFont typeface="Wingdings" panose="05000000000000000000" pitchFamily="2" charset="2"/>
              <a:buChar char="q"/>
            </a:pPr>
            <a:r>
              <a:rPr lang="fr-FR" sz="2100" b="1" dirty="0"/>
              <a:t>La ou les personnes qui vont annoncer un décès </a:t>
            </a:r>
            <a:r>
              <a:rPr lang="fr-FR" sz="2100" dirty="0"/>
              <a:t>à la famille de la victime doivent être </a:t>
            </a:r>
            <a:r>
              <a:rPr lang="fr-FR" sz="2100" b="1" dirty="0"/>
              <a:t>briefées et débriefées </a:t>
            </a:r>
            <a:r>
              <a:rPr lang="fr-FR" sz="2100" dirty="0"/>
              <a:t>par la RH/ un psychologue: mots à dire/ ne pas dire, sur ce que vous devez dire et comment...</a:t>
            </a:r>
          </a:p>
          <a:p>
            <a:pPr marL="428616" indent="-428616" algn="just">
              <a:buFont typeface="Wingdings" panose="05000000000000000000" pitchFamily="2" charset="2"/>
              <a:buChar char="q"/>
            </a:pPr>
            <a:r>
              <a:rPr lang="fr-FR" sz="2100" dirty="0"/>
              <a:t>Attention, il s’agit aussi de valider le message qui sera exprimé durant cette intervention. Parler à une famille de victime est aussi de la communication de crise.</a:t>
            </a:r>
          </a:p>
          <a:p>
            <a:pPr marL="428616" indent="-428616" algn="just">
              <a:buFont typeface="Wingdings" panose="05000000000000000000" pitchFamily="2" charset="2"/>
              <a:buChar char="q"/>
            </a:pPr>
            <a:r>
              <a:rPr lang="fr-FR" sz="2100" b="1" dirty="0"/>
              <a:t>En cas de </a:t>
            </a:r>
            <a:r>
              <a:rPr lang="fr-FR" sz="2100" dirty="0"/>
              <a:t>suicide ou de risque de </a:t>
            </a:r>
            <a:r>
              <a:rPr lang="fr-FR" sz="2100" b="1" dirty="0"/>
              <a:t>mise en cause du manager direct</a:t>
            </a:r>
            <a:r>
              <a:rPr lang="fr-FR" sz="2100" dirty="0"/>
              <a:t>, il faudra que ce soit le N+1 ; N+2 de celui-ci</a:t>
            </a:r>
          </a:p>
        </p:txBody>
      </p:sp>
      <p:sp>
        <p:nvSpPr>
          <p:cNvPr id="9" name="Rectangle : avec coins arrondis en diagonale 8">
            <a:extLst>
              <a:ext uri="{FF2B5EF4-FFF2-40B4-BE49-F238E27FC236}">
                <a16:creationId xmlns:a16="http://schemas.microsoft.com/office/drawing/2014/main" id="{172813AA-7DD5-187E-7EA6-F48620C2D4BA}"/>
              </a:ext>
            </a:extLst>
          </p:cNvPr>
          <p:cNvSpPr/>
          <p:nvPr/>
        </p:nvSpPr>
        <p:spPr>
          <a:xfrm>
            <a:off x="13469112" y="3059150"/>
            <a:ext cx="4031244" cy="189344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00"/>
              <a:t>Dans le cas où il y aurait des disparus: prévenir la famille au moment de l'heure du retour à domicile</a:t>
            </a:r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94E879DE-37D5-135B-7502-1D710AAAF0E6}"/>
              </a:ext>
            </a:extLst>
          </p:cNvPr>
          <p:cNvSpPr/>
          <p:nvPr/>
        </p:nvSpPr>
        <p:spPr>
          <a:xfrm>
            <a:off x="72297" y="9640632"/>
            <a:ext cx="1605924" cy="646368"/>
          </a:xfrm>
          <a:custGeom>
            <a:avLst/>
            <a:gdLst/>
            <a:ahLst/>
            <a:cxnLst/>
            <a:rect l="l" t="t" r="r" b="b"/>
            <a:pathLst>
              <a:path w="1605924" h="646368">
                <a:moveTo>
                  <a:pt x="0" y="0"/>
                </a:moveTo>
                <a:lnTo>
                  <a:pt x="1605924" y="0"/>
                </a:lnTo>
                <a:lnTo>
                  <a:pt x="1605924" y="646368"/>
                </a:lnTo>
                <a:lnTo>
                  <a:pt x="0" y="6463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27A63441-EBC5-4712-9B51-DBD1CA75A15C}"/>
              </a:ext>
            </a:extLst>
          </p:cNvPr>
          <p:cNvSpPr/>
          <p:nvPr/>
        </p:nvSpPr>
        <p:spPr>
          <a:xfrm>
            <a:off x="15875083" y="9640632"/>
            <a:ext cx="1898739" cy="649719"/>
          </a:xfrm>
          <a:custGeom>
            <a:avLst/>
            <a:gdLst/>
            <a:ahLst/>
            <a:cxnLst/>
            <a:rect l="l" t="t" r="r" b="b"/>
            <a:pathLst>
              <a:path w="1898739" h="649719">
                <a:moveTo>
                  <a:pt x="0" y="0"/>
                </a:moveTo>
                <a:lnTo>
                  <a:pt x="1898739" y="0"/>
                </a:lnTo>
                <a:lnTo>
                  <a:pt x="1898739" y="649720"/>
                </a:lnTo>
                <a:lnTo>
                  <a:pt x="0" y="649720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609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D22249-2C46-792F-EB0E-D04565F97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388BAE8C-E6FA-1B7B-518B-094CC5592B9F}"/>
              </a:ext>
            </a:extLst>
          </p:cNvPr>
          <p:cNvSpPr txBox="1"/>
          <p:nvPr/>
        </p:nvSpPr>
        <p:spPr>
          <a:xfrm>
            <a:off x="4941725" y="447809"/>
            <a:ext cx="8404549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-118232">
              <a:lnSpc>
                <a:spcPts val="3872"/>
              </a:lnSpc>
              <a:defRPr/>
            </a:pPr>
            <a:r>
              <a:rPr lang="fr-FR" sz="28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RETOUR DES JOUEURS – CONFÉRENCE DE PRESSE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FB22071-749A-7822-BC8C-B5F4118FB3B9}"/>
              </a:ext>
            </a:extLst>
          </p:cNvPr>
          <p:cNvSpPr/>
          <p:nvPr/>
        </p:nvSpPr>
        <p:spPr>
          <a:xfrm>
            <a:off x="16518194" y="76200"/>
            <a:ext cx="1712656" cy="1678858"/>
          </a:xfrm>
          <a:custGeom>
            <a:avLst/>
            <a:gdLst/>
            <a:ahLst/>
            <a:cxnLst/>
            <a:rect l="l" t="t" r="r" b="b"/>
            <a:pathLst>
              <a:path w="2701132" h="2826040">
                <a:moveTo>
                  <a:pt x="0" y="0"/>
                </a:moveTo>
                <a:lnTo>
                  <a:pt x="2701132" y="0"/>
                </a:lnTo>
                <a:lnTo>
                  <a:pt x="2701132" y="2826040"/>
                </a:lnTo>
                <a:lnTo>
                  <a:pt x="0" y="28260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4C7BE7-86C2-9D8A-95E2-1353E26C9F35}"/>
              </a:ext>
            </a:extLst>
          </p:cNvPr>
          <p:cNvSpPr txBox="1"/>
          <p:nvPr/>
        </p:nvSpPr>
        <p:spPr>
          <a:xfrm>
            <a:off x="963749" y="1755058"/>
            <a:ext cx="9610844" cy="7936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38968" marR="0" lvl="1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Mots de portes paroles :</a:t>
            </a:r>
          </a:p>
          <a:p>
            <a:pPr marL="737052" marR="0" lvl="1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Des portes parole plus ou moins à l’aise : de « très </a:t>
            </a:r>
            <a:r>
              <a:rPr kumimoji="0" lang="fr-FR" sz="2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très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</a:t>
            </a:r>
            <a:r>
              <a:rPr kumimoji="0" lang="fr-FR" sz="2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très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mal à l'aise » à « à l’aise »</a:t>
            </a:r>
          </a:p>
          <a:p>
            <a:pPr marL="737052" marR="0" lvl="1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Le temps de préparation a joué sur le sentiment des porte-paroles</a:t>
            </a:r>
          </a:p>
          <a:p>
            <a:pPr marL="737052" marR="0" lvl="1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lang="fr-FR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Certaines personnes ont apprécié d’avoir le soutien « physique » de leurs collègues de cellule de crise pendant cet exercice</a:t>
            </a:r>
          </a:p>
          <a:p>
            <a:pPr marL="737052" marR="0" lvl="1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38968" marR="0" lvl="1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Vue des témoins : </a:t>
            </a:r>
          </a:p>
          <a:p>
            <a:pPr marL="737052" marR="0" lvl="1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fr-FR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Des très bons retours sur les performances des portes paroles</a:t>
            </a:r>
          </a:p>
          <a:p>
            <a:pPr marL="737052" marR="0" lvl="1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fr-FR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Importance de la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préparation</a:t>
            </a:r>
            <a:r>
              <a:rPr kumimoji="0" lang="fr-FR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 et de l’expérience (des communicants notamment)</a:t>
            </a:r>
          </a:p>
          <a:p>
            <a:pPr marL="737052" marR="0" lvl="1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fr-FR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Prise de conscience de la différence entre les éléments et le format à préparer entre un point de situation Préfecture et une conférence de Presse.</a:t>
            </a:r>
          </a:p>
          <a:p>
            <a:pPr marL="737052" marR="0" lvl="1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endParaRPr kumimoji="0" lang="fr-FR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 marL="737052" marR="0" lvl="1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lang="fr-F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Et </a:t>
            </a:r>
            <a:r>
              <a:rPr lang="fr-FR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des animateurs/journalistes qui ont fait forte impression </a:t>
            </a:r>
            <a:r>
              <a:rPr lang="fr-FR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: s’en sont donnés à cœur joie pour poser des questions pertinentes et déstabilisatrices !</a:t>
            </a:r>
            <a:endParaRPr kumimoji="0" lang="fr-FR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 marL="0" marR="0" lvl="0" indent="0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9708F426-3B9F-0370-C76E-1A008550B9E2}"/>
              </a:ext>
            </a:extLst>
          </p:cNvPr>
          <p:cNvSpPr/>
          <p:nvPr/>
        </p:nvSpPr>
        <p:spPr>
          <a:xfrm>
            <a:off x="72297" y="9640632"/>
            <a:ext cx="1605924" cy="646368"/>
          </a:xfrm>
          <a:custGeom>
            <a:avLst/>
            <a:gdLst/>
            <a:ahLst/>
            <a:cxnLst/>
            <a:rect l="l" t="t" r="r" b="b"/>
            <a:pathLst>
              <a:path w="1605924" h="646368">
                <a:moveTo>
                  <a:pt x="0" y="0"/>
                </a:moveTo>
                <a:lnTo>
                  <a:pt x="1605924" y="0"/>
                </a:lnTo>
                <a:lnTo>
                  <a:pt x="1605924" y="646368"/>
                </a:lnTo>
                <a:lnTo>
                  <a:pt x="0" y="6463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33F4D2B5-0764-E5E8-ED31-E9F71D3F0BB8}"/>
              </a:ext>
            </a:extLst>
          </p:cNvPr>
          <p:cNvSpPr/>
          <p:nvPr/>
        </p:nvSpPr>
        <p:spPr>
          <a:xfrm>
            <a:off x="15875083" y="9640632"/>
            <a:ext cx="1898739" cy="649719"/>
          </a:xfrm>
          <a:custGeom>
            <a:avLst/>
            <a:gdLst/>
            <a:ahLst/>
            <a:cxnLst/>
            <a:rect l="l" t="t" r="r" b="b"/>
            <a:pathLst>
              <a:path w="1898739" h="649719">
                <a:moveTo>
                  <a:pt x="0" y="0"/>
                </a:moveTo>
                <a:lnTo>
                  <a:pt x="1898739" y="0"/>
                </a:lnTo>
                <a:lnTo>
                  <a:pt x="1898739" y="649720"/>
                </a:lnTo>
                <a:lnTo>
                  <a:pt x="0" y="64972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9" name="Image 8" descr="Une image contenant habits, intérieur, personne, Visage humain&#10;&#10;Le contenu généré par l’IA peut être incorrect.">
            <a:extLst>
              <a:ext uri="{FF2B5EF4-FFF2-40B4-BE49-F238E27FC236}">
                <a16:creationId xmlns:a16="http://schemas.microsoft.com/office/drawing/2014/main" id="{36D48535-BFED-134F-AFDD-85630799FE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9241" y="3469483"/>
            <a:ext cx="6685085" cy="445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65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E45294-41B6-7529-4D38-BF4739ED2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D49AAAA-34D5-A81C-37ED-39F53BDBE833}"/>
              </a:ext>
            </a:extLst>
          </p:cNvPr>
          <p:cNvSpPr txBox="1"/>
          <p:nvPr/>
        </p:nvSpPr>
        <p:spPr>
          <a:xfrm>
            <a:off x="949001" y="2101423"/>
            <a:ext cx="8404549" cy="1435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marR="0" lvl="0" indent="0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C37675E-50AA-4691-31BF-7D9C3CD9E2DA}"/>
              </a:ext>
            </a:extLst>
          </p:cNvPr>
          <p:cNvSpPr/>
          <p:nvPr/>
        </p:nvSpPr>
        <p:spPr>
          <a:xfrm>
            <a:off x="16518194" y="76200"/>
            <a:ext cx="1712656" cy="1678858"/>
          </a:xfrm>
          <a:custGeom>
            <a:avLst/>
            <a:gdLst/>
            <a:ahLst/>
            <a:cxnLst/>
            <a:rect l="l" t="t" r="r" b="b"/>
            <a:pathLst>
              <a:path w="2701132" h="2826040">
                <a:moveTo>
                  <a:pt x="0" y="0"/>
                </a:moveTo>
                <a:lnTo>
                  <a:pt x="2701132" y="0"/>
                </a:lnTo>
                <a:lnTo>
                  <a:pt x="2701132" y="2826040"/>
                </a:lnTo>
                <a:lnTo>
                  <a:pt x="0" y="28260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 4" descr="Une image contenant texte, capture d’écran, Police, Graphique&#10;&#10;Le contenu généré par l’IA peut être incorrect.">
            <a:extLst>
              <a:ext uri="{FF2B5EF4-FFF2-40B4-BE49-F238E27FC236}">
                <a16:creationId xmlns:a16="http://schemas.microsoft.com/office/drawing/2014/main" id="{610C6ACB-AC8D-809F-974D-21E7107CD6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2201" y="521281"/>
            <a:ext cx="14003596" cy="10238882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E457645D-AC23-B8C1-8E73-7C7083425D6B}"/>
              </a:ext>
            </a:extLst>
          </p:cNvPr>
          <p:cNvSpPr txBox="1"/>
          <p:nvPr/>
        </p:nvSpPr>
        <p:spPr>
          <a:xfrm>
            <a:off x="6119073" y="447809"/>
            <a:ext cx="6049852" cy="46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RETOUR JOUEURS – MOT DE LA FIN</a:t>
            </a:r>
          </a:p>
        </p:txBody>
      </p:sp>
      <p:sp>
        <p:nvSpPr>
          <p:cNvPr id="3" name="Freeform 18">
            <a:extLst>
              <a:ext uri="{FF2B5EF4-FFF2-40B4-BE49-F238E27FC236}">
                <a16:creationId xmlns:a16="http://schemas.microsoft.com/office/drawing/2014/main" id="{ABBDFB5F-C833-EB97-31F3-8EFD2EF84611}"/>
              </a:ext>
            </a:extLst>
          </p:cNvPr>
          <p:cNvSpPr/>
          <p:nvPr/>
        </p:nvSpPr>
        <p:spPr>
          <a:xfrm>
            <a:off x="72297" y="9640632"/>
            <a:ext cx="1605924" cy="646368"/>
          </a:xfrm>
          <a:custGeom>
            <a:avLst/>
            <a:gdLst/>
            <a:ahLst/>
            <a:cxnLst/>
            <a:rect l="l" t="t" r="r" b="b"/>
            <a:pathLst>
              <a:path w="1605924" h="646368">
                <a:moveTo>
                  <a:pt x="0" y="0"/>
                </a:moveTo>
                <a:lnTo>
                  <a:pt x="1605924" y="0"/>
                </a:lnTo>
                <a:lnTo>
                  <a:pt x="1605924" y="646368"/>
                </a:lnTo>
                <a:lnTo>
                  <a:pt x="0" y="6463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A4969435-EDD6-E8F1-CD7C-FD534717F388}"/>
              </a:ext>
            </a:extLst>
          </p:cNvPr>
          <p:cNvSpPr/>
          <p:nvPr/>
        </p:nvSpPr>
        <p:spPr>
          <a:xfrm>
            <a:off x="15875083" y="9640632"/>
            <a:ext cx="1898739" cy="649719"/>
          </a:xfrm>
          <a:custGeom>
            <a:avLst/>
            <a:gdLst/>
            <a:ahLst/>
            <a:cxnLst/>
            <a:rect l="l" t="t" r="r" b="b"/>
            <a:pathLst>
              <a:path w="1898739" h="649719">
                <a:moveTo>
                  <a:pt x="0" y="0"/>
                </a:moveTo>
                <a:lnTo>
                  <a:pt x="1898739" y="0"/>
                </a:lnTo>
                <a:lnTo>
                  <a:pt x="1898739" y="649720"/>
                </a:lnTo>
                <a:lnTo>
                  <a:pt x="0" y="64972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158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5AFB70-F161-17EF-18B8-9BB8EE409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4BAFE3B-B749-0994-40DB-FC37BDA530F1}"/>
              </a:ext>
            </a:extLst>
          </p:cNvPr>
          <p:cNvSpPr txBox="1"/>
          <p:nvPr/>
        </p:nvSpPr>
        <p:spPr>
          <a:xfrm>
            <a:off x="7779722" y="469923"/>
            <a:ext cx="2728556" cy="507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VERBATIM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F9A18A9-6402-E24B-E260-A38E3B8B114B}"/>
              </a:ext>
            </a:extLst>
          </p:cNvPr>
          <p:cNvSpPr/>
          <p:nvPr/>
        </p:nvSpPr>
        <p:spPr>
          <a:xfrm>
            <a:off x="16518194" y="76200"/>
            <a:ext cx="1712656" cy="1678858"/>
          </a:xfrm>
          <a:custGeom>
            <a:avLst/>
            <a:gdLst/>
            <a:ahLst/>
            <a:cxnLst/>
            <a:rect l="l" t="t" r="r" b="b"/>
            <a:pathLst>
              <a:path w="2701132" h="2826040">
                <a:moveTo>
                  <a:pt x="0" y="0"/>
                </a:moveTo>
                <a:lnTo>
                  <a:pt x="2701132" y="0"/>
                </a:lnTo>
                <a:lnTo>
                  <a:pt x="2701132" y="2826040"/>
                </a:lnTo>
                <a:lnTo>
                  <a:pt x="0" y="28260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Bulle narrative : ronde 2">
            <a:extLst>
              <a:ext uri="{FF2B5EF4-FFF2-40B4-BE49-F238E27FC236}">
                <a16:creationId xmlns:a16="http://schemas.microsoft.com/office/drawing/2014/main" id="{98F2CFC5-6241-9BDB-FAFF-EA3E3B290090}"/>
              </a:ext>
            </a:extLst>
          </p:cNvPr>
          <p:cNvSpPr/>
          <p:nvPr/>
        </p:nvSpPr>
        <p:spPr>
          <a:xfrm>
            <a:off x="1174750" y="1574800"/>
            <a:ext cx="3500489" cy="2908710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0" i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« Un </a:t>
            </a:r>
            <a:r>
              <a:rPr lang="fr-FR" sz="2400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Préfet en grève, on n'a jamais vu ça!"</a:t>
            </a:r>
            <a:endParaRPr lang="fr-FR" sz="2400" dirty="0"/>
          </a:p>
        </p:txBody>
      </p:sp>
      <p:sp>
        <p:nvSpPr>
          <p:cNvPr id="5" name="Bulle narrative : ronde 4">
            <a:extLst>
              <a:ext uri="{FF2B5EF4-FFF2-40B4-BE49-F238E27FC236}">
                <a16:creationId xmlns:a16="http://schemas.microsoft.com/office/drawing/2014/main" id="{EF692273-53B0-6CC0-33AC-2C818DF9E608}"/>
              </a:ext>
            </a:extLst>
          </p:cNvPr>
          <p:cNvSpPr/>
          <p:nvPr/>
        </p:nvSpPr>
        <p:spPr>
          <a:xfrm>
            <a:off x="13084175" y="2800634"/>
            <a:ext cx="4197350" cy="3175000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« C'est bien la première fois que vous me laissez tomber comme ça Madame la Préfète!"</a:t>
            </a:r>
            <a:endParaRPr lang="fr-FR" sz="2400" dirty="0"/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9C7CDE1E-A795-2CB3-1C8C-7CA00C0151BE}"/>
              </a:ext>
            </a:extLst>
          </p:cNvPr>
          <p:cNvSpPr/>
          <p:nvPr/>
        </p:nvSpPr>
        <p:spPr>
          <a:xfrm>
            <a:off x="14196500" y="6813219"/>
            <a:ext cx="3178022" cy="2427953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"Exercice géant immersif, c'était top ! »</a:t>
            </a:r>
            <a:endParaRPr lang="fr-FR" sz="2400" dirty="0"/>
          </a:p>
        </p:txBody>
      </p:sp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3CCE4428-AD5A-B171-F95A-96BCFEEE0FF8}"/>
              </a:ext>
            </a:extLst>
          </p:cNvPr>
          <p:cNvSpPr/>
          <p:nvPr/>
        </p:nvSpPr>
        <p:spPr>
          <a:xfrm>
            <a:off x="3919606" y="4675150"/>
            <a:ext cx="3714380" cy="2786626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"Exercice géant immersif . Bravo à tous et aussi aux étudiants »</a:t>
            </a:r>
            <a:endParaRPr lang="fr-FR" sz="2400" dirty="0"/>
          </a:p>
        </p:txBody>
      </p:sp>
      <p:sp>
        <p:nvSpPr>
          <p:cNvPr id="8" name="Bulle narrative : ronde 7">
            <a:extLst>
              <a:ext uri="{FF2B5EF4-FFF2-40B4-BE49-F238E27FC236}">
                <a16:creationId xmlns:a16="http://schemas.microsoft.com/office/drawing/2014/main" id="{3C8A1ACA-6EBD-A9D9-34EA-36729AC669D4}"/>
              </a:ext>
            </a:extLst>
          </p:cNvPr>
          <p:cNvSpPr/>
          <p:nvPr/>
        </p:nvSpPr>
        <p:spPr>
          <a:xfrm>
            <a:off x="755225" y="7088369"/>
            <a:ext cx="3178022" cy="2427953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"Excellent travail et super énergie :)»</a:t>
            </a:r>
            <a:endParaRPr lang="fr-FR" sz="2400" dirty="0"/>
          </a:p>
        </p:txBody>
      </p:sp>
      <p:sp>
        <p:nvSpPr>
          <p:cNvPr id="9" name="Bulle narrative : ronde 8">
            <a:extLst>
              <a:ext uri="{FF2B5EF4-FFF2-40B4-BE49-F238E27FC236}">
                <a16:creationId xmlns:a16="http://schemas.microsoft.com/office/drawing/2014/main" id="{34CDF36E-594B-6196-3A6C-1FE517FD13B3}"/>
              </a:ext>
            </a:extLst>
          </p:cNvPr>
          <p:cNvSpPr/>
          <p:nvPr/>
        </p:nvSpPr>
        <p:spPr>
          <a:xfrm>
            <a:off x="6518788" y="2065719"/>
            <a:ext cx="6091083" cy="2786625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"On s'est rendu compte que nous avions stressé, même si c'était un exercice car nous avons eu besoin de "déconner" et dépressuriser .»</a:t>
            </a:r>
            <a:endParaRPr lang="fr-FR" sz="2400" dirty="0"/>
          </a:p>
        </p:txBody>
      </p:sp>
      <p:sp>
        <p:nvSpPr>
          <p:cNvPr id="10" name="Bulle narrative : ronde 9">
            <a:extLst>
              <a:ext uri="{FF2B5EF4-FFF2-40B4-BE49-F238E27FC236}">
                <a16:creationId xmlns:a16="http://schemas.microsoft.com/office/drawing/2014/main" id="{30BD034F-2ADD-AB3A-FC12-15937422F2AA}"/>
              </a:ext>
            </a:extLst>
          </p:cNvPr>
          <p:cNvSpPr/>
          <p:nvPr/>
        </p:nvSpPr>
        <p:spPr>
          <a:xfrm>
            <a:off x="7745123" y="6755397"/>
            <a:ext cx="5622081" cy="2948756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0" i="0" dirty="0">
                <a:solidFill>
                  <a:srgbClr val="212121"/>
                </a:solidFill>
                <a:effectLst/>
                <a:latin typeface="Segoe UI" panose="020B0502040204020203" pitchFamily="34" charset="0"/>
              </a:rPr>
              <a:t>"Très intéressant , très bonne émulation dans mon groupe. Nous ne nous connaissions pas mais c'était comme si!»</a:t>
            </a:r>
            <a:endParaRPr lang="fr-FR" sz="2400" dirty="0"/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id="{331C3102-4D19-548C-3DD8-1D24017E3B67}"/>
              </a:ext>
            </a:extLst>
          </p:cNvPr>
          <p:cNvSpPr/>
          <p:nvPr/>
        </p:nvSpPr>
        <p:spPr>
          <a:xfrm>
            <a:off x="72297" y="9640632"/>
            <a:ext cx="1605924" cy="646368"/>
          </a:xfrm>
          <a:custGeom>
            <a:avLst/>
            <a:gdLst/>
            <a:ahLst/>
            <a:cxnLst/>
            <a:rect l="l" t="t" r="r" b="b"/>
            <a:pathLst>
              <a:path w="1605924" h="646368">
                <a:moveTo>
                  <a:pt x="0" y="0"/>
                </a:moveTo>
                <a:lnTo>
                  <a:pt x="1605924" y="0"/>
                </a:lnTo>
                <a:lnTo>
                  <a:pt x="1605924" y="646368"/>
                </a:lnTo>
                <a:lnTo>
                  <a:pt x="0" y="6463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9">
            <a:extLst>
              <a:ext uri="{FF2B5EF4-FFF2-40B4-BE49-F238E27FC236}">
                <a16:creationId xmlns:a16="http://schemas.microsoft.com/office/drawing/2014/main" id="{75745976-239C-AACA-8726-D7C8E508B0B4}"/>
              </a:ext>
            </a:extLst>
          </p:cNvPr>
          <p:cNvSpPr/>
          <p:nvPr/>
        </p:nvSpPr>
        <p:spPr>
          <a:xfrm>
            <a:off x="15875083" y="9640632"/>
            <a:ext cx="1898739" cy="649719"/>
          </a:xfrm>
          <a:custGeom>
            <a:avLst/>
            <a:gdLst/>
            <a:ahLst/>
            <a:cxnLst/>
            <a:rect l="l" t="t" r="r" b="b"/>
            <a:pathLst>
              <a:path w="1898739" h="649719">
                <a:moveTo>
                  <a:pt x="0" y="0"/>
                </a:moveTo>
                <a:lnTo>
                  <a:pt x="1898739" y="0"/>
                </a:lnTo>
                <a:lnTo>
                  <a:pt x="1898739" y="649720"/>
                </a:lnTo>
                <a:lnTo>
                  <a:pt x="0" y="64972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953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280A38-E9F4-E5AC-71AE-31AA3C422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habits, personne, Visage humain, mur&#10;&#10;Le contenu généré par l’IA peut être incorrect.">
            <a:extLst>
              <a:ext uri="{FF2B5EF4-FFF2-40B4-BE49-F238E27FC236}">
                <a16:creationId xmlns:a16="http://schemas.microsoft.com/office/drawing/2014/main" id="{54777DAD-D402-400A-7C54-96ECC43D8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031382" y="4021645"/>
            <a:ext cx="6411768" cy="4274512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6C5097F6-A7D3-989D-2902-326F791ED6EF}"/>
              </a:ext>
            </a:extLst>
          </p:cNvPr>
          <p:cNvSpPr txBox="1"/>
          <p:nvPr/>
        </p:nvSpPr>
        <p:spPr>
          <a:xfrm>
            <a:off x="1359876" y="524631"/>
            <a:ext cx="14419385" cy="507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MERCI AUX ANIMATEURS COACHS ET A VOUS JOUEURS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1463E07-3D8D-5F6B-4193-213CE13C199C}"/>
              </a:ext>
            </a:extLst>
          </p:cNvPr>
          <p:cNvSpPr/>
          <p:nvPr/>
        </p:nvSpPr>
        <p:spPr>
          <a:xfrm>
            <a:off x="16518194" y="76200"/>
            <a:ext cx="1712656" cy="1678858"/>
          </a:xfrm>
          <a:custGeom>
            <a:avLst/>
            <a:gdLst/>
            <a:ahLst/>
            <a:cxnLst/>
            <a:rect l="l" t="t" r="r" b="b"/>
            <a:pathLst>
              <a:path w="2701132" h="2826040">
                <a:moveTo>
                  <a:pt x="0" y="0"/>
                </a:moveTo>
                <a:lnTo>
                  <a:pt x="2701132" y="0"/>
                </a:lnTo>
                <a:lnTo>
                  <a:pt x="2701132" y="2826040"/>
                </a:lnTo>
                <a:lnTo>
                  <a:pt x="0" y="282604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id="{9ECD35E6-A19E-167C-90B5-6E4B5D581F0D}"/>
              </a:ext>
            </a:extLst>
          </p:cNvPr>
          <p:cNvSpPr/>
          <p:nvPr/>
        </p:nvSpPr>
        <p:spPr>
          <a:xfrm>
            <a:off x="72297" y="9640632"/>
            <a:ext cx="1605924" cy="646368"/>
          </a:xfrm>
          <a:custGeom>
            <a:avLst/>
            <a:gdLst/>
            <a:ahLst/>
            <a:cxnLst/>
            <a:rect l="l" t="t" r="r" b="b"/>
            <a:pathLst>
              <a:path w="1605924" h="646368">
                <a:moveTo>
                  <a:pt x="0" y="0"/>
                </a:moveTo>
                <a:lnTo>
                  <a:pt x="1605924" y="0"/>
                </a:lnTo>
                <a:lnTo>
                  <a:pt x="1605924" y="646368"/>
                </a:lnTo>
                <a:lnTo>
                  <a:pt x="0" y="6463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9">
            <a:extLst>
              <a:ext uri="{FF2B5EF4-FFF2-40B4-BE49-F238E27FC236}">
                <a16:creationId xmlns:a16="http://schemas.microsoft.com/office/drawing/2014/main" id="{8C370E5D-DF66-5EF0-0DCC-E543A02BB301}"/>
              </a:ext>
            </a:extLst>
          </p:cNvPr>
          <p:cNvSpPr/>
          <p:nvPr/>
        </p:nvSpPr>
        <p:spPr>
          <a:xfrm>
            <a:off x="15875083" y="9640632"/>
            <a:ext cx="1898739" cy="649719"/>
          </a:xfrm>
          <a:custGeom>
            <a:avLst/>
            <a:gdLst/>
            <a:ahLst/>
            <a:cxnLst/>
            <a:rect l="l" t="t" r="r" b="b"/>
            <a:pathLst>
              <a:path w="1898739" h="649719">
                <a:moveTo>
                  <a:pt x="0" y="0"/>
                </a:moveTo>
                <a:lnTo>
                  <a:pt x="1898739" y="0"/>
                </a:lnTo>
                <a:lnTo>
                  <a:pt x="1898739" y="649720"/>
                </a:lnTo>
                <a:lnTo>
                  <a:pt x="0" y="64972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16" name="Image 15" descr="Une image contenant intérieur, personne, Immeuble de bureaux, ordinateur&#10;&#10;Le contenu généré par l’IA peut être incorrect.">
            <a:extLst>
              <a:ext uri="{FF2B5EF4-FFF2-40B4-BE49-F238E27FC236}">
                <a16:creationId xmlns:a16="http://schemas.microsoft.com/office/drawing/2014/main" id="{8A11FE28-14D0-D342-CD3C-09C9456A8D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18" y="5474817"/>
            <a:ext cx="5527265" cy="3684843"/>
          </a:xfrm>
          <a:prstGeom prst="rect">
            <a:avLst/>
          </a:prstGeom>
        </p:spPr>
      </p:pic>
      <p:pic>
        <p:nvPicPr>
          <p:cNvPr id="26" name="Image 25" descr="Une image contenant intérieur, habits, personne, table&#10;&#10;Le contenu généré par l’IA peut être incorrect.">
            <a:extLst>
              <a:ext uri="{FF2B5EF4-FFF2-40B4-BE49-F238E27FC236}">
                <a16:creationId xmlns:a16="http://schemas.microsoft.com/office/drawing/2014/main" id="{D12E8304-FCF4-EAEA-EB21-7C886BDAF9E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22" y="1127340"/>
            <a:ext cx="4797669" cy="3198446"/>
          </a:xfrm>
          <a:prstGeom prst="rect">
            <a:avLst/>
          </a:prstGeom>
        </p:spPr>
      </p:pic>
      <p:pic>
        <p:nvPicPr>
          <p:cNvPr id="18" name="Image 17" descr="Une image contenant intérieur, mur, habits, ordinateur portable&#10;&#10;Le contenu généré par l’IA peut être incorrect.">
            <a:extLst>
              <a:ext uri="{FF2B5EF4-FFF2-40B4-BE49-F238E27FC236}">
                <a16:creationId xmlns:a16="http://schemas.microsoft.com/office/drawing/2014/main" id="{9E400FE8-FDC5-BDDA-B494-19E6B8A7D99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4982" y="3445422"/>
            <a:ext cx="4645269" cy="3096846"/>
          </a:xfrm>
          <a:prstGeom prst="rect">
            <a:avLst/>
          </a:prstGeom>
        </p:spPr>
      </p:pic>
      <p:pic>
        <p:nvPicPr>
          <p:cNvPr id="14" name="Image 13" descr="Une image contenant texte, tableau blanc, mur, intérieur&#10;&#10;Le contenu généré par l’IA peut être incorrect.">
            <a:extLst>
              <a:ext uri="{FF2B5EF4-FFF2-40B4-BE49-F238E27FC236}">
                <a16:creationId xmlns:a16="http://schemas.microsoft.com/office/drawing/2014/main" id="{7D7F2F36-6AF8-D8A2-ADA5-0E4EC246478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15541" y="2248847"/>
            <a:ext cx="6230815" cy="4153877"/>
          </a:xfrm>
          <a:prstGeom prst="rect">
            <a:avLst/>
          </a:prstGeom>
        </p:spPr>
      </p:pic>
      <p:pic>
        <p:nvPicPr>
          <p:cNvPr id="20" name="Image 19" descr="Une image contenant habits, personne, chaussures, homme&#10;&#10;Le contenu généré par l’IA peut être incorrect.">
            <a:extLst>
              <a:ext uri="{FF2B5EF4-FFF2-40B4-BE49-F238E27FC236}">
                <a16:creationId xmlns:a16="http://schemas.microsoft.com/office/drawing/2014/main" id="{A83504D7-5898-7C8D-DA2B-DB30A89DD45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517"/>
          <a:stretch>
            <a:fillRect/>
          </a:stretch>
        </p:blipFill>
        <p:spPr>
          <a:xfrm rot="5400000">
            <a:off x="8545450" y="2575997"/>
            <a:ext cx="6160477" cy="4106985"/>
          </a:xfrm>
          <a:prstGeom prst="rect">
            <a:avLst/>
          </a:prstGeom>
        </p:spPr>
      </p:pic>
      <p:pic>
        <p:nvPicPr>
          <p:cNvPr id="22" name="Image 21" descr="Une image contenant mur, habits, personne, intérieur&#10;&#10;Le contenu généré par l’IA peut être incorrect.">
            <a:extLst>
              <a:ext uri="{FF2B5EF4-FFF2-40B4-BE49-F238E27FC236}">
                <a16:creationId xmlns:a16="http://schemas.microsoft.com/office/drawing/2014/main" id="{86C6172B-2216-457E-996E-736C48D32BD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0247499" y="6331617"/>
            <a:ext cx="4016042" cy="367061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F59FBC7-B9C4-3F27-EFA3-826458B9F2A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52442" y="6154274"/>
            <a:ext cx="3425650" cy="4128098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A408D284-DAC5-BA16-3B66-48ABCE90B0D5}"/>
              </a:ext>
            </a:extLst>
          </p:cNvPr>
          <p:cNvSpPr txBox="1"/>
          <p:nvPr/>
        </p:nvSpPr>
        <p:spPr>
          <a:xfrm>
            <a:off x="6708202" y="8898050"/>
            <a:ext cx="2514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Merci ALLIANZ</a:t>
            </a:r>
          </a:p>
        </p:txBody>
      </p:sp>
    </p:spTree>
    <p:extLst>
      <p:ext uri="{BB962C8B-B14F-4D97-AF65-F5344CB8AC3E}">
        <p14:creationId xmlns:p14="http://schemas.microsoft.com/office/powerpoint/2010/main" val="1191818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7A2B0C-E488-075A-3047-96930E26E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" y="0"/>
            <a:ext cx="7703956" cy="10307472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 11" descr="Une image contenant personne, habits, Visage humain, sourire&#10;&#10;Le contenu généré par l’IA peut être incorrect.">
            <a:extLst>
              <a:ext uri="{FF2B5EF4-FFF2-40B4-BE49-F238E27FC236}">
                <a16:creationId xmlns:a16="http://schemas.microsoft.com/office/drawing/2014/main" id="{B3D8DF20-B87A-7D28-0EC8-8DAC5138A6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73182" y="10"/>
            <a:ext cx="13914818" cy="10286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F6A6F8E7-B2B4-86DE-F69E-0C6861F4596F}"/>
              </a:ext>
            </a:extLst>
          </p:cNvPr>
          <p:cNvSpPr txBox="1"/>
          <p:nvPr/>
        </p:nvSpPr>
        <p:spPr>
          <a:xfrm>
            <a:off x="992874" y="4278571"/>
            <a:ext cx="4742910" cy="39603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54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Open Sans Bold"/>
              </a:rPr>
              <a:t>MERCI ET BRAVO aux </a:t>
            </a:r>
            <a:r>
              <a:rPr kumimoji="0" lang="en-US" sz="5400" b="1" i="0" u="none" strike="noStrike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Open Sans Bold"/>
              </a:rPr>
              <a:t>étudiants</a:t>
            </a:r>
            <a:r>
              <a:rPr kumimoji="0" lang="en-US" sz="54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Open Sans Bold"/>
              </a:rPr>
              <a:t> du GGRC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5400" b="1" i="0" u="none" strike="noStrike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  <a:sym typeface="Open Sans Bold"/>
            </a:endParaRP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Open Sans Bold"/>
              </a:rPr>
              <a:t>Léo GARRIGUES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54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Open Sans Bold"/>
              </a:rPr>
              <a:t>Elisa TETARD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Open Sans Bold"/>
              </a:rPr>
              <a:t>Arthur GERBAULT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54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Open Sans Bold"/>
              </a:rPr>
              <a:t>Killian THENAUD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Open Sans Bold"/>
              </a:rPr>
              <a:t>Yente THIENPONT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54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Open Sans Bold"/>
              </a:rPr>
              <a:t>Léonore TISSIER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Open Sans Bold"/>
              </a:rPr>
              <a:t>Marie-</a:t>
            </a: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Open Sans Bold"/>
              </a:rPr>
              <a:t>Lolota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Open Sans Bold"/>
              </a:rPr>
              <a:t> CROMBEZ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54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Open Sans Bold"/>
              </a:rPr>
              <a:t>Laurène ALONSO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Open Sans Bold"/>
              </a:rPr>
              <a:t>Ylydiah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Open Sans Bold"/>
              </a:rPr>
              <a:t> NICOLAS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54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Open Sans Bold"/>
              </a:rPr>
              <a:t>Laurent HAMON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  <a:sym typeface="Open Sans Bold"/>
            </a:endParaRP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54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Open Sans Bold"/>
              </a:rPr>
              <a:t>Merci au GGRC Université PARIS 1 Panthéon Sorbonne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Open Sans Bold"/>
              </a:rPr>
              <a:t>Alan LIOTARD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5400" b="1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Open Sans Bold"/>
              </a:rPr>
              <a:t>Marie-Hélène DE LAENDER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5400" b="1" i="0" u="none" strike="noStrike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  <a:sym typeface="Open Sans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AC41CB2-90EC-D38F-2FB6-98FDE408554B}"/>
              </a:ext>
            </a:extLst>
          </p:cNvPr>
          <p:cNvSpPr/>
          <p:nvPr/>
        </p:nvSpPr>
        <p:spPr>
          <a:xfrm>
            <a:off x="16518194" y="76200"/>
            <a:ext cx="1712656" cy="1678858"/>
          </a:xfrm>
          <a:custGeom>
            <a:avLst/>
            <a:gdLst/>
            <a:ahLst/>
            <a:cxnLst/>
            <a:rect l="l" t="t" r="r" b="b"/>
            <a:pathLst>
              <a:path w="2701132" h="2826040">
                <a:moveTo>
                  <a:pt x="0" y="0"/>
                </a:moveTo>
                <a:lnTo>
                  <a:pt x="2701132" y="0"/>
                </a:lnTo>
                <a:lnTo>
                  <a:pt x="2701132" y="2826040"/>
                </a:lnTo>
                <a:lnTo>
                  <a:pt x="0" y="282604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406BBB99-D6E4-44B9-D336-E810AFC05306}"/>
              </a:ext>
            </a:extLst>
          </p:cNvPr>
          <p:cNvSpPr/>
          <p:nvPr/>
        </p:nvSpPr>
        <p:spPr>
          <a:xfrm>
            <a:off x="72297" y="9640632"/>
            <a:ext cx="1605924" cy="646368"/>
          </a:xfrm>
          <a:custGeom>
            <a:avLst/>
            <a:gdLst/>
            <a:ahLst/>
            <a:cxnLst/>
            <a:rect l="l" t="t" r="r" b="b"/>
            <a:pathLst>
              <a:path w="1605924" h="646368">
                <a:moveTo>
                  <a:pt x="0" y="0"/>
                </a:moveTo>
                <a:lnTo>
                  <a:pt x="1605924" y="0"/>
                </a:lnTo>
                <a:lnTo>
                  <a:pt x="1605924" y="646368"/>
                </a:lnTo>
                <a:lnTo>
                  <a:pt x="0" y="6463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C670C3F7-CD8D-B5D1-E1B1-4B62EEC9CFF7}"/>
              </a:ext>
            </a:extLst>
          </p:cNvPr>
          <p:cNvSpPr/>
          <p:nvPr/>
        </p:nvSpPr>
        <p:spPr>
          <a:xfrm>
            <a:off x="15875083" y="9640632"/>
            <a:ext cx="1898739" cy="649719"/>
          </a:xfrm>
          <a:custGeom>
            <a:avLst/>
            <a:gdLst/>
            <a:ahLst/>
            <a:cxnLst/>
            <a:rect l="l" t="t" r="r" b="b"/>
            <a:pathLst>
              <a:path w="1898739" h="649719">
                <a:moveTo>
                  <a:pt x="0" y="0"/>
                </a:moveTo>
                <a:lnTo>
                  <a:pt x="1898739" y="0"/>
                </a:lnTo>
                <a:lnTo>
                  <a:pt x="1898739" y="649720"/>
                </a:lnTo>
                <a:lnTo>
                  <a:pt x="0" y="64972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911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08613" y="3949566"/>
            <a:ext cx="5870773" cy="2147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9"/>
              </a:lnSpc>
              <a:spcBef>
                <a:spcPct val="0"/>
              </a:spcBef>
            </a:pPr>
            <a:r>
              <a:rPr lang="en-US" sz="1257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MERCI !</a:t>
            </a: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EFE06682-30A1-B69B-303F-67DAE270FA43}"/>
              </a:ext>
            </a:extLst>
          </p:cNvPr>
          <p:cNvSpPr/>
          <p:nvPr/>
        </p:nvSpPr>
        <p:spPr>
          <a:xfrm>
            <a:off x="72297" y="9640632"/>
            <a:ext cx="1605924" cy="646368"/>
          </a:xfrm>
          <a:custGeom>
            <a:avLst/>
            <a:gdLst/>
            <a:ahLst/>
            <a:cxnLst/>
            <a:rect l="l" t="t" r="r" b="b"/>
            <a:pathLst>
              <a:path w="1605924" h="646368">
                <a:moveTo>
                  <a:pt x="0" y="0"/>
                </a:moveTo>
                <a:lnTo>
                  <a:pt x="1605924" y="0"/>
                </a:lnTo>
                <a:lnTo>
                  <a:pt x="1605924" y="646368"/>
                </a:lnTo>
                <a:lnTo>
                  <a:pt x="0" y="6463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CB1B7D00-F0F6-DE7B-170B-5F639550F82A}"/>
              </a:ext>
            </a:extLst>
          </p:cNvPr>
          <p:cNvSpPr/>
          <p:nvPr/>
        </p:nvSpPr>
        <p:spPr>
          <a:xfrm>
            <a:off x="15875083" y="9640632"/>
            <a:ext cx="1898739" cy="649719"/>
          </a:xfrm>
          <a:custGeom>
            <a:avLst/>
            <a:gdLst/>
            <a:ahLst/>
            <a:cxnLst/>
            <a:rect l="l" t="t" r="r" b="b"/>
            <a:pathLst>
              <a:path w="1898739" h="649719">
                <a:moveTo>
                  <a:pt x="0" y="0"/>
                </a:moveTo>
                <a:lnTo>
                  <a:pt x="1898739" y="0"/>
                </a:lnTo>
                <a:lnTo>
                  <a:pt x="1898739" y="649720"/>
                </a:lnTo>
                <a:lnTo>
                  <a:pt x="0" y="64972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27D05-A6D7-9787-3AB6-BA45024D2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DC94FED1-5CD2-59D7-00D6-69AEFCDC2A1C}"/>
              </a:ext>
            </a:extLst>
          </p:cNvPr>
          <p:cNvSpPr/>
          <p:nvPr/>
        </p:nvSpPr>
        <p:spPr>
          <a:xfrm>
            <a:off x="0" y="-64928"/>
            <a:ext cx="18526098" cy="19382796"/>
          </a:xfrm>
          <a:custGeom>
            <a:avLst/>
            <a:gdLst/>
            <a:ahLst/>
            <a:cxnLst/>
            <a:rect l="l" t="t" r="r" b="b"/>
            <a:pathLst>
              <a:path w="18526098" h="19382796">
                <a:moveTo>
                  <a:pt x="0" y="0"/>
                </a:moveTo>
                <a:lnTo>
                  <a:pt x="18526098" y="0"/>
                </a:lnTo>
                <a:lnTo>
                  <a:pt x="18526098" y="19382795"/>
                </a:lnTo>
                <a:lnTo>
                  <a:pt x="0" y="1938279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9DBD3390-4A90-B63D-4453-5F9983104985}"/>
              </a:ext>
            </a:extLst>
          </p:cNvPr>
          <p:cNvSpPr txBox="1"/>
          <p:nvPr/>
        </p:nvSpPr>
        <p:spPr>
          <a:xfrm>
            <a:off x="5499683" y="7466332"/>
            <a:ext cx="9260190" cy="2539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31"/>
              </a:lnSpc>
            </a:pPr>
            <a:r>
              <a:rPr lang="fr-FR" sz="6438" b="1" noProof="0" dirty="0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Rappel sur l’exercice et le risque rupture eau</a:t>
            </a:r>
            <a:endParaRPr lang="fr-FR" sz="3838" b="1" noProof="0" dirty="0">
              <a:solidFill>
                <a:srgbClr val="000000"/>
              </a:solidFill>
              <a:latin typeface="Neue Machina Ultra-Bold"/>
              <a:ea typeface="Neue Machina Ultra-Bold"/>
              <a:cs typeface="Neue Machina Ultra-Bold"/>
              <a:sym typeface="Neue Machina Ultra-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88B8D2B-C543-EC02-B171-701605C449A6}"/>
              </a:ext>
            </a:extLst>
          </p:cNvPr>
          <p:cNvSpPr/>
          <p:nvPr/>
        </p:nvSpPr>
        <p:spPr>
          <a:xfrm>
            <a:off x="243198" y="202109"/>
            <a:ext cx="2203655" cy="886948"/>
          </a:xfrm>
          <a:custGeom>
            <a:avLst/>
            <a:gdLst/>
            <a:ahLst/>
            <a:cxnLst/>
            <a:rect l="l" t="t" r="r" b="b"/>
            <a:pathLst>
              <a:path w="2203655" h="886948">
                <a:moveTo>
                  <a:pt x="0" y="0"/>
                </a:moveTo>
                <a:lnTo>
                  <a:pt x="2203655" y="0"/>
                </a:lnTo>
                <a:lnTo>
                  <a:pt x="2203655" y="886948"/>
                </a:lnTo>
                <a:lnTo>
                  <a:pt x="0" y="8869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B83F18D-248A-AE46-7A7A-3ECCD512D008}"/>
              </a:ext>
            </a:extLst>
          </p:cNvPr>
          <p:cNvSpPr/>
          <p:nvPr/>
        </p:nvSpPr>
        <p:spPr>
          <a:xfrm>
            <a:off x="15352707" y="202109"/>
            <a:ext cx="2592016" cy="886948"/>
          </a:xfrm>
          <a:custGeom>
            <a:avLst/>
            <a:gdLst/>
            <a:ahLst/>
            <a:cxnLst/>
            <a:rect l="l" t="t" r="r" b="b"/>
            <a:pathLst>
              <a:path w="2592016" h="886948">
                <a:moveTo>
                  <a:pt x="0" y="0"/>
                </a:moveTo>
                <a:lnTo>
                  <a:pt x="2592016" y="0"/>
                </a:lnTo>
                <a:lnTo>
                  <a:pt x="2592016" y="886948"/>
                </a:lnTo>
                <a:lnTo>
                  <a:pt x="0" y="88694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5A45E7E-9B3B-6959-0CB3-A2D8834F3F73}"/>
              </a:ext>
            </a:extLst>
          </p:cNvPr>
          <p:cNvSpPr/>
          <p:nvPr/>
        </p:nvSpPr>
        <p:spPr>
          <a:xfrm>
            <a:off x="7231356" y="2483784"/>
            <a:ext cx="4613776" cy="4827129"/>
          </a:xfrm>
          <a:custGeom>
            <a:avLst/>
            <a:gdLst/>
            <a:ahLst/>
            <a:cxnLst/>
            <a:rect l="l" t="t" r="r" b="b"/>
            <a:pathLst>
              <a:path w="4613776" h="4827129">
                <a:moveTo>
                  <a:pt x="0" y="0"/>
                </a:moveTo>
                <a:lnTo>
                  <a:pt x="4613776" y="0"/>
                </a:lnTo>
                <a:lnTo>
                  <a:pt x="4613776" y="4827129"/>
                </a:lnTo>
                <a:lnTo>
                  <a:pt x="0" y="482712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656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75259" y="2263655"/>
            <a:ext cx="15834664" cy="7430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5715" lvl="1" algn="l">
              <a:lnSpc>
                <a:spcPts val="5132"/>
              </a:lnSpc>
            </a:pPr>
            <a:r>
              <a:rPr lang="fr-FR" sz="3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OBJECTIFS :</a:t>
            </a:r>
            <a:endParaRPr lang="fr-FR" sz="3200" b="1" noProof="0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1194252" lvl="2" indent="-398084" algn="l">
              <a:lnSpc>
                <a:spcPts val="3872"/>
              </a:lnSpc>
              <a:buFont typeface="Arial"/>
              <a:buChar char="⚬"/>
            </a:pPr>
            <a:r>
              <a:rPr lang="fr-FR" sz="2765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Travailler un scénario à consonnance humaine : gestion </a:t>
            </a:r>
            <a:r>
              <a:rPr lang="fr-FR" sz="2800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des victimes</a:t>
            </a:r>
          </a:p>
          <a:p>
            <a:pPr marL="1194252" lvl="2" indent="-398084" algn="l">
              <a:lnSpc>
                <a:spcPts val="3872"/>
              </a:lnSpc>
              <a:buFont typeface="Arial"/>
              <a:buChar char="⚬"/>
            </a:pPr>
            <a:r>
              <a:rPr lang="fr-FR" sz="2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Comprendre les interactions entre les entreprises et le secteur public (Préfecture)</a:t>
            </a:r>
          </a:p>
          <a:p>
            <a:pPr marL="1194252" lvl="2" indent="-398084" algn="l">
              <a:lnSpc>
                <a:spcPts val="3872"/>
              </a:lnSpc>
              <a:buFont typeface="Arial"/>
              <a:buChar char="⚬"/>
            </a:pPr>
            <a:r>
              <a:rPr lang="fr-FR" sz="2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Appréhender la perte « eau potable » pour les entreprises</a:t>
            </a:r>
          </a:p>
          <a:p>
            <a:pPr marL="1194252" lvl="2" indent="-398084" algn="l">
              <a:lnSpc>
                <a:spcPts val="3872"/>
              </a:lnSpc>
              <a:buFont typeface="Arial"/>
              <a:buChar char="⚬"/>
            </a:pPr>
            <a:r>
              <a:rPr lang="fr-FR" sz="2800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Tester de</a:t>
            </a:r>
            <a:r>
              <a:rPr lang="fr-FR" sz="2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 outils de crise (parties prenantes, suivi d’actions, point de situation…)</a:t>
            </a:r>
            <a:endParaRPr lang="fr-FR" sz="2765" noProof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 marL="791431" lvl="1" indent="-395716" algn="l">
              <a:lnSpc>
                <a:spcPts val="5132"/>
              </a:lnSpc>
              <a:buFont typeface="Arial"/>
              <a:buChar char="•"/>
            </a:pPr>
            <a:endParaRPr lang="fr-FR" sz="3665" b="1" noProof="0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95715" lvl="1" algn="l">
              <a:lnSpc>
                <a:spcPts val="5132"/>
              </a:lnSpc>
            </a:pPr>
            <a:r>
              <a:rPr lang="fr-FR" sz="3200" b="1" noProof="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ATTENDUS : </a:t>
            </a:r>
          </a:p>
          <a:p>
            <a:pPr marL="1194252" lvl="2" indent="-398084">
              <a:lnSpc>
                <a:spcPts val="3872"/>
              </a:lnSpc>
              <a:buFont typeface="Arial"/>
              <a:buChar char="⚬"/>
            </a:pPr>
            <a:r>
              <a:rPr lang="fr-FR" sz="2765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Comprendre les rôles et missions de chaque membre d’une cellule de crise</a:t>
            </a:r>
          </a:p>
          <a:p>
            <a:pPr marL="1194252" lvl="2" indent="-398084">
              <a:lnSpc>
                <a:spcPts val="3872"/>
              </a:lnSpc>
              <a:buFont typeface="Arial"/>
              <a:buChar char="⚬"/>
            </a:pPr>
            <a:r>
              <a:rPr lang="fr-FR" sz="276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Comprendre le rôle et les attentes d’une cellule Préfectorale</a:t>
            </a:r>
            <a:endParaRPr lang="fr-FR" sz="2765" noProof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 marL="1194252" lvl="2" indent="-398084">
              <a:lnSpc>
                <a:spcPts val="3872"/>
              </a:lnSpc>
              <a:buFont typeface="Arial"/>
              <a:buChar char="⚬"/>
            </a:pPr>
            <a:r>
              <a:rPr lang="fr-FR" sz="276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</a:t>
            </a:r>
            <a:r>
              <a:rPr lang="fr-FR" sz="2765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 coordonner entre cellules (OIV et Préfecture)</a:t>
            </a:r>
          </a:p>
          <a:p>
            <a:pPr marL="1194252" lvl="2" indent="-398084" algn="l">
              <a:lnSpc>
                <a:spcPts val="3872"/>
              </a:lnSpc>
              <a:buFont typeface="Arial"/>
              <a:buChar char="⚬"/>
            </a:pPr>
            <a:r>
              <a:rPr lang="fr-FR" sz="2765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Réaliser un point de situation entre cellules</a:t>
            </a:r>
          </a:p>
          <a:p>
            <a:pPr marL="1194252" lvl="2" indent="-398084" algn="l">
              <a:lnSpc>
                <a:spcPts val="3872"/>
              </a:lnSpc>
              <a:buFont typeface="Arial"/>
              <a:buChar char="⚬"/>
            </a:pPr>
            <a:r>
              <a:rPr lang="fr-FR" sz="2765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Préparer un communiqué et le délivrer en conférence de presse</a:t>
            </a:r>
            <a:endParaRPr lang="fr-FR" sz="2765" noProof="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 algn="l">
              <a:lnSpc>
                <a:spcPts val="3872"/>
              </a:lnSpc>
            </a:pPr>
            <a:endParaRPr lang="fr-FR" sz="2765" b="1" noProof="0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872"/>
              </a:lnSpc>
            </a:pPr>
            <a:endParaRPr lang="fr-FR" sz="2765" b="1" noProof="0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630759" y="336589"/>
            <a:ext cx="10323664" cy="673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fr-FR" sz="2800" b="1" noProof="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OBJECTIFS ET ATTENDUS DE L’EXERCICE</a:t>
            </a:r>
          </a:p>
        </p:txBody>
      </p:sp>
      <p:sp>
        <p:nvSpPr>
          <p:cNvPr id="4" name="Freeform 4"/>
          <p:cNvSpPr/>
          <p:nvPr/>
        </p:nvSpPr>
        <p:spPr>
          <a:xfrm>
            <a:off x="15529718" y="76200"/>
            <a:ext cx="2701132" cy="2826040"/>
          </a:xfrm>
          <a:custGeom>
            <a:avLst/>
            <a:gdLst/>
            <a:ahLst/>
            <a:cxnLst/>
            <a:rect l="l" t="t" r="r" b="b"/>
            <a:pathLst>
              <a:path w="2701132" h="2826040">
                <a:moveTo>
                  <a:pt x="0" y="0"/>
                </a:moveTo>
                <a:lnTo>
                  <a:pt x="2701132" y="0"/>
                </a:lnTo>
                <a:lnTo>
                  <a:pt x="2701132" y="2826040"/>
                </a:lnTo>
                <a:lnTo>
                  <a:pt x="0" y="28260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2B008D23-1FD9-8389-C70A-898717109AC9}"/>
              </a:ext>
            </a:extLst>
          </p:cNvPr>
          <p:cNvSpPr/>
          <p:nvPr/>
        </p:nvSpPr>
        <p:spPr>
          <a:xfrm>
            <a:off x="72297" y="9640632"/>
            <a:ext cx="1605924" cy="646368"/>
          </a:xfrm>
          <a:custGeom>
            <a:avLst/>
            <a:gdLst/>
            <a:ahLst/>
            <a:cxnLst/>
            <a:rect l="l" t="t" r="r" b="b"/>
            <a:pathLst>
              <a:path w="1605924" h="646368">
                <a:moveTo>
                  <a:pt x="0" y="0"/>
                </a:moveTo>
                <a:lnTo>
                  <a:pt x="1605924" y="0"/>
                </a:lnTo>
                <a:lnTo>
                  <a:pt x="1605924" y="646368"/>
                </a:lnTo>
                <a:lnTo>
                  <a:pt x="0" y="6463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80A4B223-B995-32F6-E992-DB6D82F49208}"/>
              </a:ext>
            </a:extLst>
          </p:cNvPr>
          <p:cNvSpPr/>
          <p:nvPr/>
        </p:nvSpPr>
        <p:spPr>
          <a:xfrm>
            <a:off x="15875083" y="9640632"/>
            <a:ext cx="1898739" cy="649719"/>
          </a:xfrm>
          <a:custGeom>
            <a:avLst/>
            <a:gdLst/>
            <a:ahLst/>
            <a:cxnLst/>
            <a:rect l="l" t="t" r="r" b="b"/>
            <a:pathLst>
              <a:path w="1898739" h="649719">
                <a:moveTo>
                  <a:pt x="0" y="0"/>
                </a:moveTo>
                <a:lnTo>
                  <a:pt x="1898739" y="0"/>
                </a:lnTo>
                <a:lnTo>
                  <a:pt x="1898739" y="649720"/>
                </a:lnTo>
                <a:lnTo>
                  <a:pt x="0" y="64972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7D7893-515A-5752-1C51-4BDD348BD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F5F555C-56D3-94FE-3B36-AD8A33AF4EEB}"/>
              </a:ext>
            </a:extLst>
          </p:cNvPr>
          <p:cNvSpPr txBox="1"/>
          <p:nvPr/>
        </p:nvSpPr>
        <p:spPr>
          <a:xfrm>
            <a:off x="6809289" y="2098989"/>
            <a:ext cx="4347703" cy="4442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72"/>
              </a:lnSpc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2 cellules de crise :</a:t>
            </a:r>
          </a:p>
          <a:p>
            <a:pPr marL="737052" lvl="1" indent="-398084">
              <a:lnSpc>
                <a:spcPts val="3872"/>
              </a:lnSpc>
              <a:buFont typeface="Arial"/>
              <a:buChar char="⚬"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Entreprise privée (OIV)</a:t>
            </a:r>
          </a:p>
          <a:p>
            <a:pPr marL="737052" lvl="1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40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Préfecture (COD)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279852" indent="-398084">
              <a:lnSpc>
                <a:spcPts val="3872"/>
              </a:lnSpc>
              <a:buFont typeface="Arial"/>
              <a:buChar char="⚬"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  <a:p>
            <a:pPr>
              <a:lnSpc>
                <a:spcPts val="3872"/>
              </a:lnSpc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1 cellule d’animation 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marR="0" lvl="0" indent="0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74810E0-FF18-53E3-E292-EF9ACDD6DCD8}"/>
              </a:ext>
            </a:extLst>
          </p:cNvPr>
          <p:cNvSpPr txBox="1"/>
          <p:nvPr/>
        </p:nvSpPr>
        <p:spPr>
          <a:xfrm>
            <a:off x="3626216" y="271376"/>
            <a:ext cx="10323664" cy="673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CONTEXTE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2AB180D-0482-E836-BB33-08B033AE05ED}"/>
              </a:ext>
            </a:extLst>
          </p:cNvPr>
          <p:cNvSpPr/>
          <p:nvPr/>
        </p:nvSpPr>
        <p:spPr>
          <a:xfrm>
            <a:off x="16518194" y="76200"/>
            <a:ext cx="1712656" cy="1678858"/>
          </a:xfrm>
          <a:custGeom>
            <a:avLst/>
            <a:gdLst/>
            <a:ahLst/>
            <a:cxnLst/>
            <a:rect l="l" t="t" r="r" b="b"/>
            <a:pathLst>
              <a:path w="2701132" h="2826040">
                <a:moveTo>
                  <a:pt x="0" y="0"/>
                </a:moveTo>
                <a:lnTo>
                  <a:pt x="2701132" y="0"/>
                </a:lnTo>
                <a:lnTo>
                  <a:pt x="2701132" y="2826040"/>
                </a:lnTo>
                <a:lnTo>
                  <a:pt x="0" y="28260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E1B705D-F438-C7E6-6D1A-646472ACAD7B}"/>
              </a:ext>
            </a:extLst>
          </p:cNvPr>
          <p:cNvGrpSpPr/>
          <p:nvPr/>
        </p:nvGrpSpPr>
        <p:grpSpPr>
          <a:xfrm>
            <a:off x="3293541" y="4415901"/>
            <a:ext cx="12037891" cy="5429950"/>
            <a:chOff x="3116561" y="4377284"/>
            <a:chExt cx="12037891" cy="5429950"/>
          </a:xfrm>
        </p:grpSpPr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7B797297-400B-A57A-449A-E771E1E2ADBE}"/>
                </a:ext>
              </a:extLst>
            </p:cNvPr>
            <p:cNvSpPr/>
            <p:nvPr/>
          </p:nvSpPr>
          <p:spPr>
            <a:xfrm>
              <a:off x="7335486" y="7370525"/>
              <a:ext cx="2640781" cy="2040003"/>
            </a:xfrm>
            <a:custGeom>
              <a:avLst/>
              <a:gdLst/>
              <a:ahLst/>
              <a:cxnLst/>
              <a:rect l="l" t="t" r="r" b="b"/>
              <a:pathLst>
                <a:path w="2640781" h="2040003">
                  <a:moveTo>
                    <a:pt x="0" y="0"/>
                  </a:moveTo>
                  <a:lnTo>
                    <a:pt x="2640780" y="0"/>
                  </a:lnTo>
                  <a:lnTo>
                    <a:pt x="2640780" y="2040003"/>
                  </a:lnTo>
                  <a:lnTo>
                    <a:pt x="0" y="2040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A9AC6ECB-940D-088F-08D5-F57C1FF40F5A}"/>
                </a:ext>
              </a:extLst>
            </p:cNvPr>
            <p:cNvSpPr txBox="1"/>
            <p:nvPr/>
          </p:nvSpPr>
          <p:spPr>
            <a:xfrm>
              <a:off x="3116561" y="6304574"/>
              <a:ext cx="1976360" cy="6565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0"/>
                </a:lnSpc>
              </a:pPr>
              <a:r>
                <a:rPr lang="en-US" sz="1900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Cellule de crise</a:t>
              </a:r>
            </a:p>
            <a:p>
              <a:pPr algn="ctr">
                <a:lnSpc>
                  <a:spcPts val="2660"/>
                </a:lnSpc>
              </a:pPr>
              <a:r>
                <a:rPr lang="en-US" sz="1900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Opérateur privé</a:t>
              </a:r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ADD6D89E-B5D3-9B79-296A-C9A3351F6D68}"/>
                </a:ext>
              </a:extLst>
            </p:cNvPr>
            <p:cNvSpPr txBox="1"/>
            <p:nvPr/>
          </p:nvSpPr>
          <p:spPr>
            <a:xfrm>
              <a:off x="12551294" y="6304574"/>
              <a:ext cx="1450277" cy="6565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0"/>
                </a:lnSpc>
              </a:pPr>
              <a:r>
                <a:rPr lang="en-US" sz="1900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COD</a:t>
              </a:r>
            </a:p>
            <a:p>
              <a:pPr algn="ctr">
                <a:lnSpc>
                  <a:spcPts val="2660"/>
                </a:lnSpc>
              </a:pPr>
              <a:r>
                <a:rPr lang="en-US" sz="1900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Préfecture</a:t>
              </a:r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127F17F8-4F11-CDA8-F50A-2C8E5BDFAF1A}"/>
                </a:ext>
              </a:extLst>
            </p:cNvPr>
            <p:cNvSpPr txBox="1"/>
            <p:nvPr/>
          </p:nvSpPr>
          <p:spPr>
            <a:xfrm>
              <a:off x="6819349" y="9484645"/>
              <a:ext cx="3583438" cy="3225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0"/>
                </a:lnSpc>
              </a:pPr>
              <a:r>
                <a:rPr lang="en-US" sz="1900" b="1" dirty="0">
                  <a:solidFill>
                    <a:srgbClr val="C18D18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Cellule </a:t>
              </a:r>
              <a:r>
                <a:rPr lang="en-US" sz="1900" b="1" dirty="0" err="1">
                  <a:solidFill>
                    <a:srgbClr val="C18D18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d’animation</a:t>
              </a:r>
              <a:endParaRPr lang="en-US" sz="1900" b="1" dirty="0">
                <a:solidFill>
                  <a:srgbClr val="C18D18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6FCB8DD-1424-B1C5-60FE-52B012D773A9}"/>
                </a:ext>
              </a:extLst>
            </p:cNvPr>
            <p:cNvSpPr/>
            <p:nvPr/>
          </p:nvSpPr>
          <p:spPr>
            <a:xfrm>
              <a:off x="12213675" y="4377284"/>
              <a:ext cx="1899389" cy="1792333"/>
            </a:xfrm>
            <a:custGeom>
              <a:avLst/>
              <a:gdLst/>
              <a:ahLst/>
              <a:cxnLst/>
              <a:rect l="l" t="t" r="r" b="b"/>
              <a:pathLst>
                <a:path w="1899389" h="1792333">
                  <a:moveTo>
                    <a:pt x="0" y="0"/>
                  </a:moveTo>
                  <a:lnTo>
                    <a:pt x="1899389" y="0"/>
                  </a:lnTo>
                  <a:lnTo>
                    <a:pt x="1899389" y="1792332"/>
                  </a:lnTo>
                  <a:lnTo>
                    <a:pt x="0" y="1792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A8D5C6E-62A9-2A37-9502-5899D206913E}"/>
                </a:ext>
              </a:extLst>
            </p:cNvPr>
            <p:cNvSpPr/>
            <p:nvPr/>
          </p:nvSpPr>
          <p:spPr>
            <a:xfrm rot="-110038">
              <a:off x="14234142" y="4621432"/>
              <a:ext cx="920310" cy="1533851"/>
            </a:xfrm>
            <a:custGeom>
              <a:avLst/>
              <a:gdLst/>
              <a:ahLst/>
              <a:cxnLst/>
              <a:rect l="l" t="t" r="r" b="b"/>
              <a:pathLst>
                <a:path w="920310" h="1533851">
                  <a:moveTo>
                    <a:pt x="0" y="0"/>
                  </a:moveTo>
                  <a:lnTo>
                    <a:pt x="920310" y="0"/>
                  </a:lnTo>
                  <a:lnTo>
                    <a:pt x="920310" y="1533851"/>
                  </a:lnTo>
                  <a:lnTo>
                    <a:pt x="0" y="1533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3AFB8844-2F59-63E2-B3A2-79F508AA1087}"/>
                </a:ext>
              </a:extLst>
            </p:cNvPr>
            <p:cNvSpPr/>
            <p:nvPr/>
          </p:nvSpPr>
          <p:spPr>
            <a:xfrm>
              <a:off x="3422285" y="4377284"/>
              <a:ext cx="1364911" cy="1829204"/>
            </a:xfrm>
            <a:custGeom>
              <a:avLst/>
              <a:gdLst/>
              <a:ahLst/>
              <a:cxnLst/>
              <a:rect l="l" t="t" r="r" b="b"/>
              <a:pathLst>
                <a:path w="1364911" h="1829204">
                  <a:moveTo>
                    <a:pt x="0" y="0"/>
                  </a:moveTo>
                  <a:lnTo>
                    <a:pt x="1364911" y="0"/>
                  </a:lnTo>
                  <a:lnTo>
                    <a:pt x="1364911" y="1829204"/>
                  </a:lnTo>
                  <a:lnTo>
                    <a:pt x="0" y="1829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AutoShape 14">
              <a:extLst>
                <a:ext uri="{FF2B5EF4-FFF2-40B4-BE49-F238E27FC236}">
                  <a16:creationId xmlns:a16="http://schemas.microsoft.com/office/drawing/2014/main" id="{10367920-8A60-0FA2-6436-FE4AD2008C9C}"/>
                </a:ext>
              </a:extLst>
            </p:cNvPr>
            <p:cNvSpPr/>
            <p:nvPr/>
          </p:nvSpPr>
          <p:spPr>
            <a:xfrm>
              <a:off x="4521318" y="7370525"/>
              <a:ext cx="2298031" cy="1429924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arrow" w="med" len="sm"/>
              <a:tailEnd type="arrow" w="med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AutoShape 15">
              <a:extLst>
                <a:ext uri="{FF2B5EF4-FFF2-40B4-BE49-F238E27FC236}">
                  <a16:creationId xmlns:a16="http://schemas.microsoft.com/office/drawing/2014/main" id="{C28FB98B-EBE4-4184-6552-230BCDA0E552}"/>
                </a:ext>
              </a:extLst>
            </p:cNvPr>
            <p:cNvSpPr/>
            <p:nvPr/>
          </p:nvSpPr>
          <p:spPr>
            <a:xfrm>
              <a:off x="5651960" y="5675303"/>
              <a:ext cx="5905387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arrow" w="med" len="sm"/>
              <a:tailEnd type="arrow" w="med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AutoShape 16">
              <a:extLst>
                <a:ext uri="{FF2B5EF4-FFF2-40B4-BE49-F238E27FC236}">
                  <a16:creationId xmlns:a16="http://schemas.microsoft.com/office/drawing/2014/main" id="{379F324D-2E51-21D8-5223-F4C0FF880BD4}"/>
                </a:ext>
              </a:extLst>
            </p:cNvPr>
            <p:cNvSpPr/>
            <p:nvPr/>
          </p:nvSpPr>
          <p:spPr>
            <a:xfrm flipV="1">
              <a:off x="10402787" y="7370525"/>
              <a:ext cx="1810888" cy="1429924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arrow" w="med" len="sm"/>
              <a:tailEnd type="arrow" w="med" len="sm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Freeform 18">
            <a:extLst>
              <a:ext uri="{FF2B5EF4-FFF2-40B4-BE49-F238E27FC236}">
                <a16:creationId xmlns:a16="http://schemas.microsoft.com/office/drawing/2014/main" id="{851B9A0C-A9B6-3732-CB9C-DEEE98F4D30B}"/>
              </a:ext>
            </a:extLst>
          </p:cNvPr>
          <p:cNvSpPr/>
          <p:nvPr/>
        </p:nvSpPr>
        <p:spPr>
          <a:xfrm>
            <a:off x="72297" y="9640632"/>
            <a:ext cx="1605924" cy="646368"/>
          </a:xfrm>
          <a:custGeom>
            <a:avLst/>
            <a:gdLst/>
            <a:ahLst/>
            <a:cxnLst/>
            <a:rect l="l" t="t" r="r" b="b"/>
            <a:pathLst>
              <a:path w="1605924" h="646368">
                <a:moveTo>
                  <a:pt x="0" y="0"/>
                </a:moveTo>
                <a:lnTo>
                  <a:pt x="1605924" y="0"/>
                </a:lnTo>
                <a:lnTo>
                  <a:pt x="1605924" y="646368"/>
                </a:lnTo>
                <a:lnTo>
                  <a:pt x="0" y="64636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19">
            <a:extLst>
              <a:ext uri="{FF2B5EF4-FFF2-40B4-BE49-F238E27FC236}">
                <a16:creationId xmlns:a16="http://schemas.microsoft.com/office/drawing/2014/main" id="{D6B7C3F2-2420-4A04-799F-5948ADBF8BC1}"/>
              </a:ext>
            </a:extLst>
          </p:cNvPr>
          <p:cNvSpPr/>
          <p:nvPr/>
        </p:nvSpPr>
        <p:spPr>
          <a:xfrm>
            <a:off x="15875083" y="9640632"/>
            <a:ext cx="1898739" cy="649719"/>
          </a:xfrm>
          <a:custGeom>
            <a:avLst/>
            <a:gdLst/>
            <a:ahLst/>
            <a:cxnLst/>
            <a:rect l="l" t="t" r="r" b="b"/>
            <a:pathLst>
              <a:path w="1898739" h="649719">
                <a:moveTo>
                  <a:pt x="0" y="0"/>
                </a:moveTo>
                <a:lnTo>
                  <a:pt x="1898739" y="0"/>
                </a:lnTo>
                <a:lnTo>
                  <a:pt x="1898739" y="649720"/>
                </a:lnTo>
                <a:lnTo>
                  <a:pt x="0" y="649720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343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37171C-9DC2-11D5-50E7-724E29C8F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F49BE2D-D6D2-13D2-4D97-B7BD724E80FE}"/>
              </a:ext>
            </a:extLst>
          </p:cNvPr>
          <p:cNvSpPr txBox="1"/>
          <p:nvPr/>
        </p:nvSpPr>
        <p:spPr>
          <a:xfrm>
            <a:off x="949001" y="2101423"/>
            <a:ext cx="9080370" cy="5743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5715" marR="0" lvl="1" indent="0" algn="l" defTabSz="914400" rtl="0" eaLnBrk="1" fontAlgn="auto" latinLnBrk="0" hangingPunct="1">
              <a:lnSpc>
                <a:spcPts val="51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CELLULE</a:t>
            </a:r>
            <a:r>
              <a:rPr lang="fr-FR" sz="2800" b="1" noProof="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 DE CRISE SIMULEES :</a:t>
            </a:r>
          </a:p>
          <a:p>
            <a:pPr marL="1194252" lvl="2" indent="-398084">
              <a:lnSpc>
                <a:spcPts val="3872"/>
              </a:lnSpc>
              <a:buFont typeface="Arial"/>
              <a:buChar char="⚬"/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Entreprise </a:t>
            </a:r>
            <a:r>
              <a:rPr kumimoji="0" lang="fr-FR" sz="2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Eaubaine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 : </a:t>
            </a:r>
            <a:r>
              <a:rPr lang="fr-FR" sz="2000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eau potable et assainissement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lang="fr-FR" sz="2000" noProof="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Préfecture départementale de </a:t>
            </a:r>
            <a:r>
              <a:rPr lang="fr-FR" sz="2000" noProof="0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Leaula</a:t>
            </a:r>
            <a:endParaRPr lang="fr-FR" sz="2000" noProof="0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endParaRPr lang="fr-FR" sz="2800" b="1" noProof="0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95715" marR="0" lvl="1" indent="0" algn="l" defTabSz="914400" rtl="0" eaLnBrk="1" fontAlgn="auto" latinLnBrk="0" hangingPunct="1">
              <a:lnSpc>
                <a:spcPts val="51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SCENARIO :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fr-FR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Période de canicule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lang="fr-FR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Personnes malades : EHPAD, école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lang="fr-FR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Détection de toxine botulique dans le réseau d’eau potable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lang="fr-FR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Augmentation du nombre de patients admis à l’hôpital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lang="fr-FR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Coupure des réseaux d’eau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lang="fr-FR" noProof="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Origine : acte de malveillance =&gt; intrusion et déversement de la toxine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C531BB4-2282-86D8-412F-3B9B8621CDE3}"/>
              </a:ext>
            </a:extLst>
          </p:cNvPr>
          <p:cNvSpPr txBox="1"/>
          <p:nvPr/>
        </p:nvSpPr>
        <p:spPr>
          <a:xfrm>
            <a:off x="3982168" y="241252"/>
            <a:ext cx="10323664" cy="673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SCENARIO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80A0ADF-8934-3964-6883-34EC7A908E20}"/>
              </a:ext>
            </a:extLst>
          </p:cNvPr>
          <p:cNvSpPr/>
          <p:nvPr/>
        </p:nvSpPr>
        <p:spPr>
          <a:xfrm>
            <a:off x="16518194" y="76200"/>
            <a:ext cx="1712656" cy="1678858"/>
          </a:xfrm>
          <a:custGeom>
            <a:avLst/>
            <a:gdLst/>
            <a:ahLst/>
            <a:cxnLst/>
            <a:rect l="l" t="t" r="r" b="b"/>
            <a:pathLst>
              <a:path w="2701132" h="2826040">
                <a:moveTo>
                  <a:pt x="0" y="0"/>
                </a:moveTo>
                <a:lnTo>
                  <a:pt x="2701132" y="0"/>
                </a:lnTo>
                <a:lnTo>
                  <a:pt x="2701132" y="2826040"/>
                </a:lnTo>
                <a:lnTo>
                  <a:pt x="0" y="28260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BDF968A-4F0D-2D85-6588-6E71370BF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547483" y="2467861"/>
            <a:ext cx="5577553" cy="726036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1340667" y="1753083"/>
            <a:ext cx="5998332" cy="1320203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fr-FR" sz="2800" b="1" noProof="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Ile de </a:t>
            </a:r>
            <a:r>
              <a:rPr lang="fr-FR" sz="2800" b="1" noProof="0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Leaula</a:t>
            </a:r>
            <a:endParaRPr lang="fr-FR" sz="2800" b="1" noProof="0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/>
            <a:endParaRPr lang="fr-FR" sz="2800" b="1" noProof="0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/>
            <a:r>
              <a:rPr lang="fr-FR" sz="2800" b="1" noProof="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Entreprise </a:t>
            </a:r>
            <a:r>
              <a:rPr lang="fr-FR" sz="2800" b="1" noProof="0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Eaubaine</a:t>
            </a:r>
            <a:endParaRPr lang="fr-FR" sz="2800" b="1" noProof="0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6414956" y="2304742"/>
            <a:ext cx="913601" cy="886533"/>
          </a:xfrm>
          <a:custGeom>
            <a:avLst/>
            <a:gdLst/>
            <a:ahLst/>
            <a:cxnLst/>
            <a:rect l="l" t="t" r="r" b="b"/>
            <a:pathLst>
              <a:path w="1792414" h="1645247">
                <a:moveTo>
                  <a:pt x="0" y="0"/>
                </a:moveTo>
                <a:lnTo>
                  <a:pt x="1792413" y="0"/>
                </a:lnTo>
                <a:lnTo>
                  <a:pt x="1792413" y="1645248"/>
                </a:lnTo>
                <a:lnTo>
                  <a:pt x="0" y="164524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noProof="0" dirty="0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72BDAED7-68A9-9FEB-55DB-BBEB2CC23603}"/>
              </a:ext>
            </a:extLst>
          </p:cNvPr>
          <p:cNvSpPr txBox="1"/>
          <p:nvPr/>
        </p:nvSpPr>
        <p:spPr>
          <a:xfrm>
            <a:off x="1685888" y="9004807"/>
            <a:ext cx="17017439" cy="569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5715" marR="0" lvl="1" indent="0" algn="l" defTabSz="914400" rtl="0" eaLnBrk="1" fontAlgn="auto" latinLnBrk="0" hangingPunct="1">
              <a:lnSpc>
                <a:spcPts val="51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Autres parties prenantes : 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mairie, police, pompiers, EHPAD, crèche, école, hôtel, prison, EDF, supermarchés, cinéma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B9B04F4F-41FA-B7D4-DA67-A46853EDF743}"/>
              </a:ext>
            </a:extLst>
          </p:cNvPr>
          <p:cNvSpPr/>
          <p:nvPr/>
        </p:nvSpPr>
        <p:spPr>
          <a:xfrm>
            <a:off x="0" y="9590207"/>
            <a:ext cx="1605924" cy="646368"/>
          </a:xfrm>
          <a:custGeom>
            <a:avLst/>
            <a:gdLst/>
            <a:ahLst/>
            <a:cxnLst/>
            <a:rect l="l" t="t" r="r" b="b"/>
            <a:pathLst>
              <a:path w="1605924" h="646368">
                <a:moveTo>
                  <a:pt x="0" y="0"/>
                </a:moveTo>
                <a:lnTo>
                  <a:pt x="1605924" y="0"/>
                </a:lnTo>
                <a:lnTo>
                  <a:pt x="1605924" y="646368"/>
                </a:lnTo>
                <a:lnTo>
                  <a:pt x="0" y="6463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638F7861-4FD8-0B46-8749-026F4623E78E}"/>
              </a:ext>
            </a:extLst>
          </p:cNvPr>
          <p:cNvSpPr/>
          <p:nvPr/>
        </p:nvSpPr>
        <p:spPr>
          <a:xfrm>
            <a:off x="15802786" y="9590207"/>
            <a:ext cx="1898739" cy="649719"/>
          </a:xfrm>
          <a:custGeom>
            <a:avLst/>
            <a:gdLst/>
            <a:ahLst/>
            <a:cxnLst/>
            <a:rect l="l" t="t" r="r" b="b"/>
            <a:pathLst>
              <a:path w="1898739" h="649719">
                <a:moveTo>
                  <a:pt x="0" y="0"/>
                </a:moveTo>
                <a:lnTo>
                  <a:pt x="1898739" y="0"/>
                </a:lnTo>
                <a:lnTo>
                  <a:pt x="1898739" y="649720"/>
                </a:lnTo>
                <a:lnTo>
                  <a:pt x="0" y="64972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295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0D2A6B-3073-72D4-FB5F-3762CEEA3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47B9BE3-5DCC-BCC3-F371-09E61B0279B5}"/>
              </a:ext>
            </a:extLst>
          </p:cNvPr>
          <p:cNvSpPr txBox="1"/>
          <p:nvPr/>
        </p:nvSpPr>
        <p:spPr>
          <a:xfrm>
            <a:off x="3307211" y="1497546"/>
            <a:ext cx="6310964" cy="84435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Informations attendues par la Préfecture de la part de l’OIV:</a:t>
            </a:r>
          </a:p>
          <a:p>
            <a:pPr marL="279852" indent="-398084">
              <a:lnSpc>
                <a:spcPts val="3872"/>
              </a:lnSpc>
              <a:buFont typeface="Arial"/>
              <a:buChar char="⚬"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Périmètre impacté</a:t>
            </a:r>
          </a:p>
          <a:p>
            <a:pPr marL="279852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Sites sensibles touchés hôpitaux/Prisons/Ecole…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 marL="279852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Etat des stocks d’eau = temps d’autonomie de l’île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 marL="279852" indent="-398084">
              <a:lnSpc>
                <a:spcPts val="3872"/>
              </a:lnSpc>
              <a:buFont typeface="Arial"/>
              <a:buChar char="⚬"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Mesures </a:t>
            </a:r>
            <a:r>
              <a:rPr lang="fr-FR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prises par l’OIV</a:t>
            </a:r>
          </a:p>
          <a:p>
            <a:pPr marL="279852" indent="-398084">
              <a:lnSpc>
                <a:spcPts val="3872"/>
              </a:lnSpc>
              <a:buFont typeface="Arial"/>
              <a:buChar char="⚬"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Solutions de continuité à disposition</a:t>
            </a:r>
          </a:p>
          <a:p>
            <a:pPr marL="279852" indent="-398084">
              <a:lnSpc>
                <a:spcPts val="3872"/>
              </a:lnSpc>
              <a:buFont typeface="Arial"/>
              <a:buChar char="⚬"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Besoins de l’OIV/ moyens d’Etat</a:t>
            </a:r>
          </a:p>
          <a:p>
            <a:pPr marL="279852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Délais de remise en service</a:t>
            </a:r>
          </a:p>
          <a:p>
            <a:pPr marL="279852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Impact incendie</a:t>
            </a:r>
          </a:p>
          <a:p>
            <a:pPr marL="279852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Impact sanitaire</a:t>
            </a:r>
          </a:p>
          <a:p>
            <a:pPr lvl="0">
              <a:lnSpc>
                <a:spcPts val="3872"/>
              </a:lnSpc>
              <a:defRPr/>
            </a:pPr>
            <a:r>
              <a:rPr lang="fr-FR" sz="2000" dirty="0">
                <a:solidFill>
                  <a:srgbClr val="C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 cœur métier de la Préfecture: </a:t>
            </a:r>
          </a:p>
          <a:p>
            <a:pPr marL="279852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Sécuriser la population</a:t>
            </a:r>
          </a:p>
          <a:p>
            <a:pPr marL="279852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Apporter les moyens en fonction des défaillances OIV</a:t>
            </a:r>
          </a:p>
          <a:p>
            <a:pPr marL="279852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Anticiper sur les besoins</a:t>
            </a:r>
          </a:p>
          <a:p>
            <a:pPr marL="279852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Gestion des victimes/Plan Blanc…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822B73C-637E-E469-14C9-316512203403}"/>
              </a:ext>
            </a:extLst>
          </p:cNvPr>
          <p:cNvSpPr txBox="1"/>
          <p:nvPr/>
        </p:nvSpPr>
        <p:spPr>
          <a:xfrm>
            <a:off x="5426183" y="427488"/>
            <a:ext cx="6399029" cy="673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INTERACTIONS OIV/ PREFECTURE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DBA29BA-93BB-A2BF-BA24-217231394442}"/>
              </a:ext>
            </a:extLst>
          </p:cNvPr>
          <p:cNvSpPr/>
          <p:nvPr/>
        </p:nvSpPr>
        <p:spPr>
          <a:xfrm>
            <a:off x="16518194" y="76200"/>
            <a:ext cx="1712656" cy="1678858"/>
          </a:xfrm>
          <a:custGeom>
            <a:avLst/>
            <a:gdLst/>
            <a:ahLst/>
            <a:cxnLst/>
            <a:rect l="l" t="t" r="r" b="b"/>
            <a:pathLst>
              <a:path w="2701132" h="2826040">
                <a:moveTo>
                  <a:pt x="0" y="0"/>
                </a:moveTo>
                <a:lnTo>
                  <a:pt x="2701132" y="0"/>
                </a:lnTo>
                <a:lnTo>
                  <a:pt x="2701132" y="2826040"/>
                </a:lnTo>
                <a:lnTo>
                  <a:pt x="0" y="28260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56D3A3F-FDFB-DCFA-B7FE-756D5CC6D925}"/>
              </a:ext>
            </a:extLst>
          </p:cNvPr>
          <p:cNvGrpSpPr/>
          <p:nvPr/>
        </p:nvGrpSpPr>
        <p:grpSpPr>
          <a:xfrm>
            <a:off x="734539" y="7495930"/>
            <a:ext cx="2426594" cy="2231388"/>
            <a:chOff x="12390655" y="4415901"/>
            <a:chExt cx="2940777" cy="2814156"/>
          </a:xfrm>
        </p:grpSpPr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6DC6CFD4-06B7-3181-6155-A74946A3D76D}"/>
                </a:ext>
              </a:extLst>
            </p:cNvPr>
            <p:cNvSpPr txBox="1"/>
            <p:nvPr/>
          </p:nvSpPr>
          <p:spPr>
            <a:xfrm>
              <a:off x="12615211" y="6398994"/>
              <a:ext cx="1450277" cy="8310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Bold"/>
                  <a:ea typeface="Open Sans Bold"/>
                  <a:cs typeface="Open Sans Bold"/>
                  <a:sym typeface="Open Sans Bold"/>
                </a:rPr>
                <a:t>COD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Bold"/>
                  <a:ea typeface="Open Sans Bold"/>
                  <a:cs typeface="Open Sans Bold"/>
                  <a:sym typeface="Open Sans Bold"/>
                </a:rPr>
                <a:t>Préfecture</a:t>
              </a: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71FEFED-0769-BF64-D057-9D8B76E04BD6}"/>
                </a:ext>
              </a:extLst>
            </p:cNvPr>
            <p:cNvSpPr/>
            <p:nvPr/>
          </p:nvSpPr>
          <p:spPr>
            <a:xfrm>
              <a:off x="12390655" y="4415901"/>
              <a:ext cx="1899389" cy="1792333"/>
            </a:xfrm>
            <a:custGeom>
              <a:avLst/>
              <a:gdLst/>
              <a:ahLst/>
              <a:cxnLst/>
              <a:rect l="l" t="t" r="r" b="b"/>
              <a:pathLst>
                <a:path w="1899389" h="1792333">
                  <a:moveTo>
                    <a:pt x="0" y="0"/>
                  </a:moveTo>
                  <a:lnTo>
                    <a:pt x="1899389" y="0"/>
                  </a:lnTo>
                  <a:lnTo>
                    <a:pt x="1899389" y="1792332"/>
                  </a:lnTo>
                  <a:lnTo>
                    <a:pt x="0" y="1792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53CABE8-4BBA-67AE-D4E4-C27482A06D61}"/>
                </a:ext>
              </a:extLst>
            </p:cNvPr>
            <p:cNvSpPr/>
            <p:nvPr/>
          </p:nvSpPr>
          <p:spPr>
            <a:xfrm rot="21489962">
              <a:off x="14411122" y="4660049"/>
              <a:ext cx="920310" cy="1533851"/>
            </a:xfrm>
            <a:custGeom>
              <a:avLst/>
              <a:gdLst/>
              <a:ahLst/>
              <a:cxnLst/>
              <a:rect l="l" t="t" r="r" b="b"/>
              <a:pathLst>
                <a:path w="920310" h="1533851">
                  <a:moveTo>
                    <a:pt x="0" y="0"/>
                  </a:moveTo>
                  <a:lnTo>
                    <a:pt x="920310" y="0"/>
                  </a:lnTo>
                  <a:lnTo>
                    <a:pt x="920310" y="1533851"/>
                  </a:lnTo>
                  <a:lnTo>
                    <a:pt x="0" y="1533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451F935A-1FE7-5E53-3D47-7B7F321B216D}"/>
              </a:ext>
            </a:extLst>
          </p:cNvPr>
          <p:cNvGrpSpPr/>
          <p:nvPr/>
        </p:nvGrpSpPr>
        <p:grpSpPr>
          <a:xfrm>
            <a:off x="704051" y="1693872"/>
            <a:ext cx="1678417" cy="2315009"/>
            <a:chOff x="3136220" y="4415901"/>
            <a:chExt cx="2116493" cy="2732750"/>
          </a:xfrm>
        </p:grpSpPr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FC0E7564-9D1E-B627-8881-77A8B7C1201F}"/>
                </a:ext>
              </a:extLst>
            </p:cNvPr>
            <p:cNvSpPr txBox="1"/>
            <p:nvPr/>
          </p:nvSpPr>
          <p:spPr>
            <a:xfrm>
              <a:off x="3136220" y="6370779"/>
              <a:ext cx="2116493" cy="7778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Bold"/>
                  <a:ea typeface="Open Sans Bold"/>
                  <a:cs typeface="Open Sans Bold"/>
                  <a:sym typeface="Open Sans Bold"/>
                </a:rPr>
                <a:t>Cellule de crise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Bold"/>
                  <a:ea typeface="Open Sans Bold"/>
                  <a:cs typeface="Open Sans Bold"/>
                  <a:sym typeface="Open Sans Bold"/>
                </a:rPr>
                <a:t>Opérateur privé</a:t>
              </a: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0789963-2849-1B9F-C7CB-A2A5588404D5}"/>
                </a:ext>
              </a:extLst>
            </p:cNvPr>
            <p:cNvSpPr/>
            <p:nvPr/>
          </p:nvSpPr>
          <p:spPr>
            <a:xfrm>
              <a:off x="3599265" y="4415901"/>
              <a:ext cx="1364911" cy="1829204"/>
            </a:xfrm>
            <a:custGeom>
              <a:avLst/>
              <a:gdLst/>
              <a:ahLst/>
              <a:cxnLst/>
              <a:rect l="l" t="t" r="r" b="b"/>
              <a:pathLst>
                <a:path w="1364911" h="1829204">
                  <a:moveTo>
                    <a:pt x="0" y="0"/>
                  </a:moveTo>
                  <a:lnTo>
                    <a:pt x="1364911" y="0"/>
                  </a:lnTo>
                  <a:lnTo>
                    <a:pt x="1364911" y="1829204"/>
                  </a:lnTo>
                  <a:lnTo>
                    <a:pt x="0" y="1829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DD8DCCB5-A2C1-11CB-7BCA-302BC33B2440}"/>
              </a:ext>
            </a:extLst>
          </p:cNvPr>
          <p:cNvCxnSpPr/>
          <p:nvPr/>
        </p:nvCxnSpPr>
        <p:spPr>
          <a:xfrm>
            <a:off x="1518183" y="4310131"/>
            <a:ext cx="0" cy="27726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F933AFE9-8971-5B32-A826-8392EC579E99}"/>
              </a:ext>
            </a:extLst>
          </p:cNvPr>
          <p:cNvGrpSpPr/>
          <p:nvPr/>
        </p:nvGrpSpPr>
        <p:grpSpPr>
          <a:xfrm>
            <a:off x="15804256" y="1853528"/>
            <a:ext cx="2426594" cy="2231388"/>
            <a:chOff x="12390655" y="4415901"/>
            <a:chExt cx="2940777" cy="2814156"/>
          </a:xfrm>
        </p:grpSpPr>
        <p:sp>
          <p:nvSpPr>
            <p:cNvPr id="23" name="TextBox 6">
              <a:extLst>
                <a:ext uri="{FF2B5EF4-FFF2-40B4-BE49-F238E27FC236}">
                  <a16:creationId xmlns:a16="http://schemas.microsoft.com/office/drawing/2014/main" id="{4740A14A-598A-E0BA-4A4C-D252050EE991}"/>
                </a:ext>
              </a:extLst>
            </p:cNvPr>
            <p:cNvSpPr txBox="1"/>
            <p:nvPr/>
          </p:nvSpPr>
          <p:spPr>
            <a:xfrm>
              <a:off x="12615211" y="6398994"/>
              <a:ext cx="1450277" cy="8310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Bold"/>
                  <a:ea typeface="Open Sans Bold"/>
                  <a:cs typeface="Open Sans Bold"/>
                  <a:sym typeface="Open Sans Bold"/>
                </a:rPr>
                <a:t>COD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Bold"/>
                  <a:ea typeface="Open Sans Bold"/>
                  <a:cs typeface="Open Sans Bold"/>
                  <a:sym typeface="Open Sans Bold"/>
                </a:rPr>
                <a:t>Préfecture</a:t>
              </a: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8B1BCDC5-466B-BC6A-68ED-83DBD1FCEF65}"/>
                </a:ext>
              </a:extLst>
            </p:cNvPr>
            <p:cNvSpPr/>
            <p:nvPr/>
          </p:nvSpPr>
          <p:spPr>
            <a:xfrm>
              <a:off x="12390655" y="4415901"/>
              <a:ext cx="1899389" cy="1792333"/>
            </a:xfrm>
            <a:custGeom>
              <a:avLst/>
              <a:gdLst/>
              <a:ahLst/>
              <a:cxnLst/>
              <a:rect l="l" t="t" r="r" b="b"/>
              <a:pathLst>
                <a:path w="1899389" h="1792333">
                  <a:moveTo>
                    <a:pt x="0" y="0"/>
                  </a:moveTo>
                  <a:lnTo>
                    <a:pt x="1899389" y="0"/>
                  </a:lnTo>
                  <a:lnTo>
                    <a:pt x="1899389" y="1792332"/>
                  </a:lnTo>
                  <a:lnTo>
                    <a:pt x="0" y="1792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4AFA3693-4924-E3AF-1244-E65CA0EA4AD7}"/>
                </a:ext>
              </a:extLst>
            </p:cNvPr>
            <p:cNvSpPr/>
            <p:nvPr/>
          </p:nvSpPr>
          <p:spPr>
            <a:xfrm rot="21489962">
              <a:off x="14411122" y="4660049"/>
              <a:ext cx="920310" cy="1533851"/>
            </a:xfrm>
            <a:custGeom>
              <a:avLst/>
              <a:gdLst/>
              <a:ahLst/>
              <a:cxnLst/>
              <a:rect l="l" t="t" r="r" b="b"/>
              <a:pathLst>
                <a:path w="920310" h="1533851">
                  <a:moveTo>
                    <a:pt x="0" y="0"/>
                  </a:moveTo>
                  <a:lnTo>
                    <a:pt x="920310" y="0"/>
                  </a:lnTo>
                  <a:lnTo>
                    <a:pt x="920310" y="1533851"/>
                  </a:lnTo>
                  <a:lnTo>
                    <a:pt x="0" y="15338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F4B0BB5-25C4-E122-9651-4909D089857D}"/>
              </a:ext>
            </a:extLst>
          </p:cNvPr>
          <p:cNvGrpSpPr/>
          <p:nvPr/>
        </p:nvGrpSpPr>
        <p:grpSpPr>
          <a:xfrm>
            <a:off x="15930992" y="7242484"/>
            <a:ext cx="1712656" cy="2291638"/>
            <a:chOff x="3293541" y="4415901"/>
            <a:chExt cx="2159669" cy="2705162"/>
          </a:xfrm>
        </p:grpSpPr>
        <p:sp>
          <p:nvSpPr>
            <p:cNvPr id="27" name="TextBox 5">
              <a:extLst>
                <a:ext uri="{FF2B5EF4-FFF2-40B4-BE49-F238E27FC236}">
                  <a16:creationId xmlns:a16="http://schemas.microsoft.com/office/drawing/2014/main" id="{25391960-ABF1-B445-0765-ACA5511E771A}"/>
                </a:ext>
              </a:extLst>
            </p:cNvPr>
            <p:cNvSpPr txBox="1"/>
            <p:nvPr/>
          </p:nvSpPr>
          <p:spPr>
            <a:xfrm>
              <a:off x="3293541" y="6343191"/>
              <a:ext cx="2159669" cy="7778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Bold"/>
                  <a:ea typeface="Open Sans Bold"/>
                  <a:cs typeface="Open Sans Bold"/>
                  <a:sym typeface="Open Sans Bold"/>
                </a:rPr>
                <a:t>Cellule de crise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Bold"/>
                  <a:ea typeface="Open Sans Bold"/>
                  <a:cs typeface="Open Sans Bold"/>
                  <a:sym typeface="Open Sans Bold"/>
                </a:rPr>
                <a:t>Opérateur privé</a:t>
              </a:r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5F59716C-6326-88BD-3679-31ACE70B9202}"/>
                </a:ext>
              </a:extLst>
            </p:cNvPr>
            <p:cNvSpPr/>
            <p:nvPr/>
          </p:nvSpPr>
          <p:spPr>
            <a:xfrm>
              <a:off x="3599265" y="4415901"/>
              <a:ext cx="1364911" cy="1829204"/>
            </a:xfrm>
            <a:custGeom>
              <a:avLst/>
              <a:gdLst/>
              <a:ahLst/>
              <a:cxnLst/>
              <a:rect l="l" t="t" r="r" b="b"/>
              <a:pathLst>
                <a:path w="1364911" h="1829204">
                  <a:moveTo>
                    <a:pt x="0" y="0"/>
                  </a:moveTo>
                  <a:lnTo>
                    <a:pt x="1364911" y="0"/>
                  </a:lnTo>
                  <a:lnTo>
                    <a:pt x="1364911" y="1829204"/>
                  </a:lnTo>
                  <a:lnTo>
                    <a:pt x="0" y="1829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0FE28C39-98F6-73BD-2A40-374A0366EA4C}"/>
              </a:ext>
            </a:extLst>
          </p:cNvPr>
          <p:cNvCxnSpPr/>
          <p:nvPr/>
        </p:nvCxnSpPr>
        <p:spPr>
          <a:xfrm>
            <a:off x="16686891" y="4365283"/>
            <a:ext cx="0" cy="27726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">
            <a:extLst>
              <a:ext uri="{FF2B5EF4-FFF2-40B4-BE49-F238E27FC236}">
                <a16:creationId xmlns:a16="http://schemas.microsoft.com/office/drawing/2014/main" id="{427BD805-57A8-CE13-AB44-51A1D59D80BC}"/>
              </a:ext>
            </a:extLst>
          </p:cNvPr>
          <p:cNvSpPr txBox="1"/>
          <p:nvPr/>
        </p:nvSpPr>
        <p:spPr>
          <a:xfrm>
            <a:off x="9698816" y="1497546"/>
            <a:ext cx="6137854" cy="79367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Informations attendues par l’OIV de la part de la Préfecture :</a:t>
            </a:r>
          </a:p>
          <a:p>
            <a:pPr marL="279852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Impacts électriques et télécommunications</a:t>
            </a:r>
          </a:p>
          <a:p>
            <a:pPr marL="279852" indent="-398084">
              <a:lnSpc>
                <a:spcPts val="3872"/>
              </a:lnSpc>
              <a:buFont typeface="Arial"/>
              <a:buChar char="⚬"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Sécurisation des sites pour le déplacement des collaborateurs</a:t>
            </a:r>
          </a:p>
          <a:p>
            <a:pPr marL="279852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Essence (véhicule/GE)</a:t>
            </a:r>
          </a:p>
          <a:p>
            <a:pPr marL="279852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Moyens d’Etat (citernes)</a:t>
            </a:r>
          </a:p>
          <a:p>
            <a:pPr marL="279852" indent="-398084">
              <a:lnSpc>
                <a:spcPts val="3872"/>
              </a:lnSpc>
              <a:buFont typeface="Arial"/>
              <a:buChar char="⚬"/>
              <a:defRPr/>
            </a:pPr>
            <a:endParaRPr lang="fr-FR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 Bold"/>
            </a:endParaRPr>
          </a:p>
          <a:p>
            <a:pPr>
              <a:lnSpc>
                <a:spcPts val="3872"/>
              </a:lnSpc>
              <a:defRPr/>
            </a:pPr>
            <a:r>
              <a:rPr lang="fr-FR" sz="2000" dirty="0">
                <a:solidFill>
                  <a:schemeClr val="accent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 cœur métier de l’OIV</a:t>
            </a:r>
          </a:p>
          <a:p>
            <a:pPr marL="279852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Les solutions de continuité possibles par l’OIV</a:t>
            </a:r>
          </a:p>
          <a:p>
            <a:pPr marL="279852" indent="-398084">
              <a:lnSpc>
                <a:spcPts val="3872"/>
              </a:lnSpc>
              <a:buFont typeface="Arial"/>
              <a:buChar char="⚬"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La gestion des équipes </a:t>
            </a:r>
          </a:p>
          <a:p>
            <a:pPr marL="279852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Le déploiement des moyens techniques</a:t>
            </a:r>
          </a:p>
          <a:p>
            <a:pPr marL="279852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Gestion du personnel blessé</a:t>
            </a:r>
          </a:p>
          <a:p>
            <a:pPr marL="279852" indent="-398084">
              <a:lnSpc>
                <a:spcPts val="3872"/>
              </a:lnSpc>
              <a:buFont typeface="Arial"/>
              <a:buChar char="⚬"/>
              <a:defRPr/>
            </a:pPr>
            <a:r>
              <a:rPr lang="fr-FR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Bold"/>
              </a:rPr>
              <a:t>Impact médiatique lié au contexte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marR="0" lvl="0" indent="0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725473EE-8E83-E532-0B35-BB9EF778ED2B}"/>
              </a:ext>
            </a:extLst>
          </p:cNvPr>
          <p:cNvSpPr/>
          <p:nvPr/>
        </p:nvSpPr>
        <p:spPr>
          <a:xfrm>
            <a:off x="72297" y="9640632"/>
            <a:ext cx="1605924" cy="646368"/>
          </a:xfrm>
          <a:custGeom>
            <a:avLst/>
            <a:gdLst/>
            <a:ahLst/>
            <a:cxnLst/>
            <a:rect l="l" t="t" r="r" b="b"/>
            <a:pathLst>
              <a:path w="1605924" h="646368">
                <a:moveTo>
                  <a:pt x="0" y="0"/>
                </a:moveTo>
                <a:lnTo>
                  <a:pt x="1605924" y="0"/>
                </a:lnTo>
                <a:lnTo>
                  <a:pt x="1605924" y="646368"/>
                </a:lnTo>
                <a:lnTo>
                  <a:pt x="0" y="6463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ADD7DE01-0895-3262-5A55-159C3E3F8B32}"/>
              </a:ext>
            </a:extLst>
          </p:cNvPr>
          <p:cNvSpPr/>
          <p:nvPr/>
        </p:nvSpPr>
        <p:spPr>
          <a:xfrm>
            <a:off x="15875083" y="9640632"/>
            <a:ext cx="1898739" cy="649719"/>
          </a:xfrm>
          <a:custGeom>
            <a:avLst/>
            <a:gdLst/>
            <a:ahLst/>
            <a:cxnLst/>
            <a:rect l="l" t="t" r="r" b="b"/>
            <a:pathLst>
              <a:path w="1898739" h="649719">
                <a:moveTo>
                  <a:pt x="0" y="0"/>
                </a:moveTo>
                <a:lnTo>
                  <a:pt x="1898739" y="0"/>
                </a:lnTo>
                <a:lnTo>
                  <a:pt x="1898739" y="649720"/>
                </a:lnTo>
                <a:lnTo>
                  <a:pt x="0" y="649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371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5FA283-A081-14C5-2838-D61D36059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C7A5BE0-DBE7-FA11-918B-E36F0EE08975}"/>
              </a:ext>
            </a:extLst>
          </p:cNvPr>
          <p:cNvSpPr txBox="1"/>
          <p:nvPr/>
        </p:nvSpPr>
        <p:spPr>
          <a:xfrm>
            <a:off x="816265" y="1635625"/>
            <a:ext cx="9079902" cy="7244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5715" marR="0" lvl="1" indent="0" algn="l" defTabSz="914400" rtl="0" eaLnBrk="1" fontAlgn="auto" latinLnBrk="0" hangingPunct="1">
              <a:lnSpc>
                <a:spcPts val="51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IMPACTS CRISE :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Humain (nb blessés, décès)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lang="fr-FR" sz="200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Image/ médiatique (couverture locale/ nationale, RS)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Juridiques (clauses contractuelles =&gt; pénalités)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lang="fr-FR" sz="2000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Rè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glementaires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 (obligations)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lang="fr-FR" sz="200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Financiers (coût interventions, pénalités, plaintes)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Clients</a:t>
            </a:r>
          </a:p>
          <a:p>
            <a:pPr marL="796168" marR="0" lvl="2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95715" marR="0" lvl="1" indent="0" algn="l" defTabSz="914400" rtl="0" eaLnBrk="1" fontAlgn="auto" latinLnBrk="0" hangingPunct="1">
              <a:lnSpc>
                <a:spcPts val="51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IMPACTS CONTINUITE D’ACTIVITE :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lang="fr-FR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Indisponibilité du personnel (combien, cb temps) 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Indisponibilité usine/ réservoirs 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lang="fr-FR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Indispo équipements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lang="fr-FR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Indisponibilité IT (tertiaire et industriel)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Indisponibilité prestataires critiques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1A770A7-46BA-EB46-9A42-302D35164DF6}"/>
              </a:ext>
            </a:extLst>
          </p:cNvPr>
          <p:cNvSpPr txBox="1"/>
          <p:nvPr/>
        </p:nvSpPr>
        <p:spPr>
          <a:xfrm>
            <a:off x="4659972" y="194425"/>
            <a:ext cx="8968055" cy="673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SCENARIO – IMPACTS OPERATEUR EAU POTABLE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F06E423-E639-A377-4FAB-C1BDBB0F9CBC}"/>
              </a:ext>
            </a:extLst>
          </p:cNvPr>
          <p:cNvSpPr/>
          <p:nvPr/>
        </p:nvSpPr>
        <p:spPr>
          <a:xfrm>
            <a:off x="16518194" y="76200"/>
            <a:ext cx="1712656" cy="1678858"/>
          </a:xfrm>
          <a:custGeom>
            <a:avLst/>
            <a:gdLst/>
            <a:ahLst/>
            <a:cxnLst/>
            <a:rect l="l" t="t" r="r" b="b"/>
            <a:pathLst>
              <a:path w="2701132" h="2826040">
                <a:moveTo>
                  <a:pt x="0" y="0"/>
                </a:moveTo>
                <a:lnTo>
                  <a:pt x="2701132" y="0"/>
                </a:lnTo>
                <a:lnTo>
                  <a:pt x="2701132" y="2826040"/>
                </a:lnTo>
                <a:lnTo>
                  <a:pt x="0" y="28260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6A6392DB-A44D-C839-B351-5AE1E5310F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1967639"/>
              </p:ext>
            </p:extLst>
          </p:nvPr>
        </p:nvGraphicFramePr>
        <p:xfrm>
          <a:off x="10781071" y="1231272"/>
          <a:ext cx="6180580" cy="4203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78AF49DC-F0AD-002F-BA0A-F02741EA64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4680956"/>
              </p:ext>
            </p:extLst>
          </p:nvPr>
        </p:nvGraphicFramePr>
        <p:xfrm>
          <a:off x="7068892" y="5712844"/>
          <a:ext cx="5983432" cy="4203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Accolade fermante 15">
            <a:extLst>
              <a:ext uri="{FF2B5EF4-FFF2-40B4-BE49-F238E27FC236}">
                <a16:creationId xmlns:a16="http://schemas.microsoft.com/office/drawing/2014/main" id="{AF208AFF-EF57-ED37-3F5F-D06071CCC4CC}"/>
              </a:ext>
            </a:extLst>
          </p:cNvPr>
          <p:cNvSpPr/>
          <p:nvPr/>
        </p:nvSpPr>
        <p:spPr>
          <a:xfrm>
            <a:off x="12713110" y="6588689"/>
            <a:ext cx="678427" cy="24201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9" name="Graphique 18">
            <a:extLst>
              <a:ext uri="{FF2B5EF4-FFF2-40B4-BE49-F238E27FC236}">
                <a16:creationId xmlns:a16="http://schemas.microsoft.com/office/drawing/2014/main" id="{3C7B06E6-F4B2-7F56-AC03-6206DA0512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8533467"/>
              </p:ext>
            </p:extLst>
          </p:nvPr>
        </p:nvGraphicFramePr>
        <p:xfrm>
          <a:off x="13391537" y="6440688"/>
          <a:ext cx="4538090" cy="2719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Freeform 18">
            <a:extLst>
              <a:ext uri="{FF2B5EF4-FFF2-40B4-BE49-F238E27FC236}">
                <a16:creationId xmlns:a16="http://schemas.microsoft.com/office/drawing/2014/main" id="{0D1ECAD5-DFDC-7EBC-BC2C-5C5D5388F566}"/>
              </a:ext>
            </a:extLst>
          </p:cNvPr>
          <p:cNvSpPr/>
          <p:nvPr/>
        </p:nvSpPr>
        <p:spPr>
          <a:xfrm>
            <a:off x="72297" y="9640632"/>
            <a:ext cx="1605924" cy="646368"/>
          </a:xfrm>
          <a:custGeom>
            <a:avLst/>
            <a:gdLst/>
            <a:ahLst/>
            <a:cxnLst/>
            <a:rect l="l" t="t" r="r" b="b"/>
            <a:pathLst>
              <a:path w="1605924" h="646368">
                <a:moveTo>
                  <a:pt x="0" y="0"/>
                </a:moveTo>
                <a:lnTo>
                  <a:pt x="1605924" y="0"/>
                </a:lnTo>
                <a:lnTo>
                  <a:pt x="1605924" y="646368"/>
                </a:lnTo>
                <a:lnTo>
                  <a:pt x="0" y="6463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F7ABB66F-5CF7-01D6-1317-25D67F2ED03C}"/>
              </a:ext>
            </a:extLst>
          </p:cNvPr>
          <p:cNvSpPr/>
          <p:nvPr/>
        </p:nvSpPr>
        <p:spPr>
          <a:xfrm>
            <a:off x="15875083" y="9640632"/>
            <a:ext cx="1898739" cy="649719"/>
          </a:xfrm>
          <a:custGeom>
            <a:avLst/>
            <a:gdLst/>
            <a:ahLst/>
            <a:cxnLst/>
            <a:rect l="l" t="t" r="r" b="b"/>
            <a:pathLst>
              <a:path w="1898739" h="649719">
                <a:moveTo>
                  <a:pt x="0" y="0"/>
                </a:moveTo>
                <a:lnTo>
                  <a:pt x="1898739" y="0"/>
                </a:lnTo>
                <a:lnTo>
                  <a:pt x="1898739" y="649720"/>
                </a:lnTo>
                <a:lnTo>
                  <a:pt x="0" y="649720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174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9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8739A2-CA92-7148-7DB3-44164AA8F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CF3C1F0-3E1B-921D-EE3A-EA58748C436B}"/>
              </a:ext>
            </a:extLst>
          </p:cNvPr>
          <p:cNvSpPr txBox="1"/>
          <p:nvPr/>
        </p:nvSpPr>
        <p:spPr>
          <a:xfrm>
            <a:off x="816265" y="1755058"/>
            <a:ext cx="9079902" cy="6744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5715" marR="0" lvl="1" indent="0" algn="l" defTabSz="914400" rtl="0" eaLnBrk="1" fontAlgn="auto" latinLnBrk="0" hangingPunct="1">
              <a:lnSpc>
                <a:spcPts val="51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IMPACTS CRISE :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Humain (blessés, décès)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Image/ médiatique (couverture locale/ nationale, RS)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Juridiques 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R</a:t>
            </a:r>
            <a:r>
              <a:rPr lang="fr-FR" sz="200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è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glementaires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Financiers</a:t>
            </a:r>
          </a:p>
          <a:p>
            <a:pPr marL="796168" marR="0" lvl="2" indent="0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95715" marR="0" lvl="1" indent="0" algn="l" defTabSz="914400" rtl="0" eaLnBrk="1" fontAlgn="auto" latinLnBrk="0" hangingPunct="1">
              <a:lnSpc>
                <a:spcPts val="51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IMPACTS CONTINUITE D’ACTIVITE :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Indisponibilité pompiers (nb collab, équipements</a:t>
            </a:r>
            <a:r>
              <a:rPr lang="fr-FR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IT, etc.)</a:t>
            </a:r>
          </a:p>
          <a:p>
            <a:pPr marL="1194252" lvl="2" indent="-398084">
              <a:lnSpc>
                <a:spcPts val="3872"/>
              </a:lnSpc>
              <a:buFont typeface="Arial"/>
              <a:buChar char="⚬"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Indisponibilité hôpitaux (nb lits, collab, équipements, IT, presta, etc.)</a:t>
            </a:r>
          </a:p>
          <a:p>
            <a:pPr marL="1194252" lvl="2" indent="-398084">
              <a:lnSpc>
                <a:spcPts val="3872"/>
              </a:lnSpc>
              <a:buFont typeface="Arial"/>
              <a:buChar char="⚬"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Indispo police/gendarmerie (nb collab, équipements, IT, etc.)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lang="fr-FR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Indisponibilité </a:t>
            </a:r>
            <a:r>
              <a:rPr lang="fr-FR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Pref</a:t>
            </a:r>
            <a:r>
              <a:rPr lang="fr-FR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(nb bâtiment, collab, etc.)</a:t>
            </a:r>
          </a:p>
          <a:p>
            <a:pPr marL="1194252" marR="0" lvl="2" indent="-398084" algn="l" defTabSz="914400" rtl="0" eaLnBrk="1" fontAlgn="auto" latinLnBrk="0" hangingPunct="1">
              <a:lnSpc>
                <a:spcPts val="3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Indispo IT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Pref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910EC11-F4DA-AA54-E821-B0237C6C922D}"/>
              </a:ext>
            </a:extLst>
          </p:cNvPr>
          <p:cNvSpPr txBox="1"/>
          <p:nvPr/>
        </p:nvSpPr>
        <p:spPr>
          <a:xfrm>
            <a:off x="5746022" y="240189"/>
            <a:ext cx="6795956" cy="6601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  <a:sym typeface="Open Sans Bold"/>
              </a:rPr>
              <a:t>SCENARIO – IMPACTS PREFECTURE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0BC31AE-7068-D7E4-4350-A8A748455D8F}"/>
              </a:ext>
            </a:extLst>
          </p:cNvPr>
          <p:cNvSpPr/>
          <p:nvPr/>
        </p:nvSpPr>
        <p:spPr>
          <a:xfrm>
            <a:off x="16518194" y="76200"/>
            <a:ext cx="1712656" cy="1678858"/>
          </a:xfrm>
          <a:custGeom>
            <a:avLst/>
            <a:gdLst/>
            <a:ahLst/>
            <a:cxnLst/>
            <a:rect l="l" t="t" r="r" b="b"/>
            <a:pathLst>
              <a:path w="2701132" h="2826040">
                <a:moveTo>
                  <a:pt x="0" y="0"/>
                </a:moveTo>
                <a:lnTo>
                  <a:pt x="2701132" y="0"/>
                </a:lnTo>
                <a:lnTo>
                  <a:pt x="2701132" y="2826040"/>
                </a:lnTo>
                <a:lnTo>
                  <a:pt x="0" y="28260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448301C6-5A23-17F1-F28E-266CCC11C841}"/>
              </a:ext>
            </a:extLst>
          </p:cNvPr>
          <p:cNvGraphicFramePr/>
          <p:nvPr/>
        </p:nvGraphicFramePr>
        <p:xfrm>
          <a:off x="10781071" y="1231272"/>
          <a:ext cx="6180580" cy="4203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15511FD8-AAB7-4955-4231-B4BD3E9934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6287494"/>
              </p:ext>
            </p:extLst>
          </p:nvPr>
        </p:nvGraphicFramePr>
        <p:xfrm>
          <a:off x="11614355" y="5891352"/>
          <a:ext cx="4779483" cy="4203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Freeform 18">
            <a:extLst>
              <a:ext uri="{FF2B5EF4-FFF2-40B4-BE49-F238E27FC236}">
                <a16:creationId xmlns:a16="http://schemas.microsoft.com/office/drawing/2014/main" id="{1F4842EA-641E-9EDC-883D-5216BFD1C7B9}"/>
              </a:ext>
            </a:extLst>
          </p:cNvPr>
          <p:cNvSpPr/>
          <p:nvPr/>
        </p:nvSpPr>
        <p:spPr>
          <a:xfrm>
            <a:off x="72297" y="9640632"/>
            <a:ext cx="1605924" cy="646368"/>
          </a:xfrm>
          <a:custGeom>
            <a:avLst/>
            <a:gdLst/>
            <a:ahLst/>
            <a:cxnLst/>
            <a:rect l="l" t="t" r="r" b="b"/>
            <a:pathLst>
              <a:path w="1605924" h="646368">
                <a:moveTo>
                  <a:pt x="0" y="0"/>
                </a:moveTo>
                <a:lnTo>
                  <a:pt x="1605924" y="0"/>
                </a:lnTo>
                <a:lnTo>
                  <a:pt x="1605924" y="646368"/>
                </a:lnTo>
                <a:lnTo>
                  <a:pt x="0" y="6463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6F602C07-724B-7506-9420-F9981DD58135}"/>
              </a:ext>
            </a:extLst>
          </p:cNvPr>
          <p:cNvSpPr/>
          <p:nvPr/>
        </p:nvSpPr>
        <p:spPr>
          <a:xfrm>
            <a:off x="15875083" y="9640632"/>
            <a:ext cx="1898739" cy="649719"/>
          </a:xfrm>
          <a:custGeom>
            <a:avLst/>
            <a:gdLst/>
            <a:ahLst/>
            <a:cxnLst/>
            <a:rect l="l" t="t" r="r" b="b"/>
            <a:pathLst>
              <a:path w="1898739" h="649719">
                <a:moveTo>
                  <a:pt x="0" y="0"/>
                </a:moveTo>
                <a:lnTo>
                  <a:pt x="1898739" y="0"/>
                </a:lnTo>
                <a:lnTo>
                  <a:pt x="1898739" y="649720"/>
                </a:lnTo>
                <a:lnTo>
                  <a:pt x="0" y="64972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502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a2225d-1e15-4537-b5a0-9113636b3d6e" xsi:nil="true"/>
    <lcf76f155ced4ddcb4097134ff3c332f xmlns="c00a593b-da1c-4b3b-bb30-8e3cf07dbcc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536654FFEB634186E0FF75D6CF281A" ma:contentTypeVersion="15" ma:contentTypeDescription="Crée un document." ma:contentTypeScope="" ma:versionID="449f38dadd69584039a7486c0a37187c">
  <xsd:schema xmlns:xsd="http://www.w3.org/2001/XMLSchema" xmlns:xs="http://www.w3.org/2001/XMLSchema" xmlns:p="http://schemas.microsoft.com/office/2006/metadata/properties" xmlns:ns2="c00a593b-da1c-4b3b-bb30-8e3cf07dbcc7" xmlns:ns3="43a2225d-1e15-4537-b5a0-9113636b3d6e" targetNamespace="http://schemas.microsoft.com/office/2006/metadata/properties" ma:root="true" ma:fieldsID="a8d8f396ec9cfe9003c01a987ed27e3b" ns2:_="" ns3:_="">
    <xsd:import namespace="c00a593b-da1c-4b3b-bb30-8e3cf07dbcc7"/>
    <xsd:import namespace="43a2225d-1e15-4537-b5a0-9113636b3d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a593b-da1c-4b3b-bb30-8e3cf07dbc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a2231f68-9fc7-498f-b63a-f77b91c90a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a2225d-1e15-4537-b5a0-9113636b3d6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559aed86-9fc2-428a-8853-aff037176d70}" ma:internalName="TaxCatchAll" ma:showField="CatchAllData" ma:web="43a2225d-1e15-4537-b5a0-9113636b3d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FE128E-AD49-4ADE-805B-55C60A5C6506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515b3e88-a804-400e-80d4-904fb31db87e"/>
    <ds:schemaRef ds:uri="1860614d-f88c-4fe3-836a-cd3ee5a428b2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43a2225d-1e15-4537-b5a0-9113636b3d6e"/>
    <ds:schemaRef ds:uri="c00a593b-da1c-4b3b-bb30-8e3cf07dbcc7"/>
  </ds:schemaRefs>
</ds:datastoreItem>
</file>

<file path=customXml/itemProps2.xml><?xml version="1.0" encoding="utf-8"?>
<ds:datastoreItem xmlns:ds="http://schemas.openxmlformats.org/officeDocument/2006/customXml" ds:itemID="{00A4C620-7029-48BE-895C-C2A289DF64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601E0B-9981-44E1-A414-07D164623A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0a593b-da1c-4b3b-bb30-8e3cf07dbcc7"/>
    <ds:schemaRef ds:uri="43a2225d-1e15-4537-b5a0-9113636b3d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1653</Words>
  <Application>Microsoft Macintosh PowerPoint</Application>
  <PresentationFormat>Personnalisé</PresentationFormat>
  <Paragraphs>276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6" baseType="lpstr">
      <vt:lpstr>Open Sans</vt:lpstr>
      <vt:lpstr>Arial</vt:lpstr>
      <vt:lpstr>Open Sans Bold</vt:lpstr>
      <vt:lpstr>Calibri</vt:lpstr>
      <vt:lpstr>Neue Machina Ultra-Bold</vt:lpstr>
      <vt:lpstr>Segoe UI</vt:lpstr>
      <vt:lpstr>Wingdings</vt:lpstr>
      <vt:lpstr>Courier New</vt:lpstr>
      <vt:lpstr>Aptos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MATINALE</dc:title>
  <dc:creator>stephanie Ruelle</dc:creator>
  <cp:lastModifiedBy>Contact L-ebore</cp:lastModifiedBy>
  <cp:revision>16</cp:revision>
  <dcterms:created xsi:type="dcterms:W3CDTF">2006-08-16T00:00:00Z</dcterms:created>
  <dcterms:modified xsi:type="dcterms:W3CDTF">2025-06-26T07:40:47Z</dcterms:modified>
  <dc:identifier>DAGhtZOo5xw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0x01010040536654FFEB634186E0FF75D6CF281A</vt:lpwstr>
  </property>
</Properties>
</file>